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9" r:id="rId3"/>
    <p:sldId id="261" r:id="rId4"/>
    <p:sldId id="262" r:id="rId5"/>
    <p:sldId id="2308" r:id="rId6"/>
    <p:sldId id="265" r:id="rId7"/>
    <p:sldId id="266" r:id="rId8"/>
    <p:sldId id="267" r:id="rId9"/>
    <p:sldId id="1193" r:id="rId10"/>
    <p:sldId id="268" r:id="rId11"/>
    <p:sldId id="1199" r:id="rId12"/>
    <p:sldId id="1203" r:id="rId13"/>
    <p:sldId id="2212" r:id="rId14"/>
    <p:sldId id="2303" r:id="rId15"/>
    <p:sldId id="263" r:id="rId16"/>
    <p:sldId id="230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90"/>
    <a:srgbClr val="C51F8F"/>
    <a:srgbClr val="FCCE09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67821-9AB7-4402-B8D9-BD76DD7E95B3}" v="1" dt="2019-04-09T20:12:36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6257" autoAdjust="0"/>
  </p:normalViewPr>
  <p:slideViewPr>
    <p:cSldViewPr>
      <p:cViewPr varScale="1">
        <p:scale>
          <a:sx n="131" d="100"/>
          <a:sy n="131" d="100"/>
        </p:scale>
        <p:origin x="108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 Žarinac" userId="5f49148e7a742b4a" providerId="LiveId" clId="{B8367821-9AB7-4402-B8D9-BD76DD7E95B3}"/>
    <pc:docChg chg="delSld">
      <pc:chgData name="Goran Žarinac" userId="5f49148e7a742b4a" providerId="LiveId" clId="{B8367821-9AB7-4402-B8D9-BD76DD7E95B3}" dt="2019-04-09T20:12:36.384" v="0" actId="2696"/>
      <pc:docMkLst>
        <pc:docMk/>
      </pc:docMkLst>
      <pc:sldChg chg="del">
        <pc:chgData name="Goran Žarinac" userId="5f49148e7a742b4a" providerId="LiveId" clId="{B8367821-9AB7-4402-B8D9-BD76DD7E95B3}" dt="2019-04-09T20:12:36.384" v="0" actId="2696"/>
        <pc:sldMkLst>
          <pc:docMk/>
          <pc:sldMk cId="3432975424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D00DB-1E78-487A-9377-37AE9F45B147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943D3-77F9-40BA-B484-A056FAFC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943D3-77F9-40BA-B484-A056FAFC49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4/9/2019 10:12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4/9/2019 10:12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0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4/9/2019 10:12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5DFDD-FE69-42FA-9497-DB0A2FCD3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2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Pokazati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WAC-u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943D3-77F9-40BA-B484-A056FAFC49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6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563140"/>
            <a:ext cx="7394338" cy="999056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2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1" y="2907957"/>
            <a:ext cx="7395505" cy="65742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352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805207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p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94844"/>
            <a:ext cx="6723185" cy="806913"/>
          </a:xfrm>
        </p:spPr>
        <p:txBody>
          <a:bodyPr lIns="146304" tIns="91440" rIns="146304" bIns="91440"/>
          <a:lstStyle>
            <a:lvl1pPr>
              <a:lnSpc>
                <a:spcPts val="4632"/>
              </a:lnSpc>
              <a:defRPr sz="4265" baseline="0">
                <a:solidFill>
                  <a:srgbClr val="1B75BB"/>
                </a:solidFill>
              </a:defRPr>
            </a:lvl1pPr>
          </a:lstStyle>
          <a:p>
            <a:r>
              <a:rPr lang="en-US" dirty="0"/>
              <a:t>Lorem ipsum dolor sit.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CC6EE-D65C-4FCB-B5EA-5E964EEF2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1095" y="4509478"/>
            <a:ext cx="360976" cy="38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4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3" Type="http://schemas.openxmlformats.org/officeDocument/2006/relationships/image" Target="../media/image29.svg"/><Relationship Id="rId21" Type="http://schemas.openxmlformats.org/officeDocument/2006/relationships/image" Target="../media/image47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50.jpe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10" Type="http://schemas.openxmlformats.org/officeDocument/2006/relationships/image" Target="../media/image36.png"/><Relationship Id="rId19" Type="http://schemas.openxmlformats.org/officeDocument/2006/relationships/image" Target="../media/image45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32.png"/><Relationship Id="rId18" Type="http://schemas.openxmlformats.org/officeDocument/2006/relationships/image" Target="../media/image57.sv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12" Type="http://schemas.openxmlformats.org/officeDocument/2006/relationships/image" Target="../media/image31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sv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30.png"/><Relationship Id="rId5" Type="http://schemas.openxmlformats.org/officeDocument/2006/relationships/image" Target="../media/image48.png"/><Relationship Id="rId15" Type="http://schemas.openxmlformats.org/officeDocument/2006/relationships/image" Target="../media/image54.png"/><Relationship Id="rId10" Type="http://schemas.openxmlformats.org/officeDocument/2006/relationships/image" Target="../media/image29.svg"/><Relationship Id="rId19" Type="http://schemas.openxmlformats.org/officeDocument/2006/relationships/image" Target="../media/image50.jpeg"/><Relationship Id="rId4" Type="http://schemas.openxmlformats.org/officeDocument/2006/relationships/image" Target="../media/image47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svg"/><Relationship Id="rId15" Type="http://schemas.openxmlformats.org/officeDocument/2006/relationships/image" Target="../media/image70.png"/><Relationship Id="rId10" Type="http://schemas.openxmlformats.org/officeDocument/2006/relationships/image" Target="../media/image65.sv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76200" y="4096494"/>
            <a:ext cx="426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Goran Žarinac</a:t>
            </a:r>
          </a:p>
          <a:p>
            <a:r>
              <a:rPr lang="en-US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Senior IT architect</a:t>
            </a:r>
          </a:p>
          <a:p>
            <a:r>
              <a:rPr lang="en-US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Image Enter d.o.o. Bjelovar</a:t>
            </a:r>
          </a:p>
          <a:p>
            <a:r>
              <a:rPr lang="bs-Latn-BA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B252B0-CD90-4AB9-AC0D-1AEBA792A2D3}"/>
              </a:ext>
            </a:extLst>
          </p:cNvPr>
          <p:cNvSpPr/>
          <p:nvPr/>
        </p:nvSpPr>
        <p:spPr>
          <a:xfrm>
            <a:off x="76200" y="280035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FCCE09"/>
                </a:solidFill>
                <a:latin typeface="Segoe UI" pitchFamily="34" charset="0"/>
                <a:cs typeface="Segoe UI" pitchFamily="34" charset="0"/>
              </a:rPr>
              <a:t>Azure cloud i Windows Admin </a:t>
            </a:r>
            <a:r>
              <a:rPr lang="hr-HR" sz="2000" dirty="0" err="1">
                <a:solidFill>
                  <a:srgbClr val="FCCE09"/>
                </a:solidFill>
                <a:latin typeface="Segoe UI" pitchFamily="34" charset="0"/>
                <a:cs typeface="Segoe UI" pitchFamily="34" charset="0"/>
              </a:rPr>
              <a:t>Center</a:t>
            </a:r>
            <a:r>
              <a:rPr lang="hr-HR" sz="2000" dirty="0">
                <a:solidFill>
                  <a:srgbClr val="FCCE09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en-US" sz="2000" dirty="0">
              <a:solidFill>
                <a:srgbClr val="FCCE09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2000" dirty="0">
                <a:solidFill>
                  <a:srgbClr val="FCCE09"/>
                </a:solidFill>
                <a:latin typeface="Segoe UI" pitchFamily="34" charset="0"/>
                <a:cs typeface="Segoe UI" pitchFamily="34" charset="0"/>
              </a:rPr>
              <a:t>- </a:t>
            </a:r>
            <a:r>
              <a:rPr lang="hr-HR" sz="2000" dirty="0">
                <a:solidFill>
                  <a:srgbClr val="FCCE09"/>
                </a:solidFill>
                <a:latin typeface="Segoe UI" pitchFamily="34" charset="0"/>
                <a:cs typeface="Segoe UI" pitchFamily="34" charset="0"/>
              </a:rPr>
              <a:t>ima neka hibridna veza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3F4629-B7BE-4E29-A533-6945C7E306E5}"/>
              </a:ext>
            </a:extLst>
          </p:cNvPr>
          <p:cNvSpPr txBox="1"/>
          <p:nvPr/>
        </p:nvSpPr>
        <p:spPr>
          <a:xfrm>
            <a:off x="2590800" y="20955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Windows Admin Center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B7AE8-0635-418A-AFD8-9C9760902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30"/>
            <a:ext cx="9144000" cy="49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2D6E49-0FC9-461E-B262-AAC5CBEDF332}"/>
              </a:ext>
            </a:extLst>
          </p:cNvPr>
          <p:cNvCxnSpPr>
            <a:cxnSpLocks/>
          </p:cNvCxnSpPr>
          <p:nvPr/>
        </p:nvCxnSpPr>
        <p:spPr>
          <a:xfrm flipV="1">
            <a:off x="650" y="1262337"/>
            <a:ext cx="9190786" cy="1581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0AC791-E759-4E18-ABC2-FB717EDCE07C}"/>
              </a:ext>
            </a:extLst>
          </p:cNvPr>
          <p:cNvSpPr txBox="1"/>
          <p:nvPr/>
        </p:nvSpPr>
        <p:spPr>
          <a:xfrm>
            <a:off x="7286459" y="1462764"/>
            <a:ext cx="930063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25"/>
              <a:t>On-Premises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22EAE8-7BA7-43AA-85C7-5D8F33CF37D7}"/>
              </a:ext>
            </a:extLst>
          </p:cNvPr>
          <p:cNvSpPr txBox="1"/>
          <p:nvPr/>
        </p:nvSpPr>
        <p:spPr>
          <a:xfrm>
            <a:off x="7554159" y="839325"/>
            <a:ext cx="66236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25"/>
              <a:t>Internet</a:t>
            </a:r>
          </a:p>
        </p:txBody>
      </p:sp>
      <p:pic>
        <p:nvPicPr>
          <p:cNvPr id="24" name="Graphic 45" descr="Cloud">
            <a:extLst>
              <a:ext uri="{FF2B5EF4-FFF2-40B4-BE49-F238E27FC236}">
                <a16:creationId xmlns:a16="http://schemas.microsoft.com/office/drawing/2014/main" id="{77473F08-6090-4E02-A3AB-11A62B73DD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5071" y="720110"/>
            <a:ext cx="479924" cy="479924"/>
          </a:xfrm>
          <a:prstGeom prst="rect">
            <a:avLst/>
          </a:prstGeom>
        </p:spPr>
      </p:pic>
      <p:pic>
        <p:nvPicPr>
          <p:cNvPr id="26" name="Graphic 25" descr="City">
            <a:extLst>
              <a:ext uri="{FF2B5EF4-FFF2-40B4-BE49-F238E27FC236}">
                <a16:creationId xmlns:a16="http://schemas.microsoft.com/office/drawing/2014/main" id="{44DD6A4E-5702-4D53-B3CF-3905761F96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7101" y="1355962"/>
            <a:ext cx="408017" cy="40801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D311C32-CCC7-4D58-9C64-E6301BFF9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2361" y="2580054"/>
            <a:ext cx="509538" cy="84184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6E796E1-B9AC-4139-B94D-F35B30BC8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3539" y="3008151"/>
            <a:ext cx="413749" cy="41374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FEFBB75-7977-4F7E-BE57-D642E2B46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33539" y="2580053"/>
            <a:ext cx="403437" cy="30563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3B18C9B-2903-4D34-8A28-4F202BBBA9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09233" y="3831427"/>
            <a:ext cx="395785" cy="65390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3B87A63-A073-4A10-A302-81F7AFDDD5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11123" y="3831427"/>
            <a:ext cx="395785" cy="65390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5D876A4-D1C0-49AB-BAF3-493CBCC4FC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19238" y="3831427"/>
            <a:ext cx="395785" cy="65390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906AF56-5AEA-498D-B1BA-4BC9DBDE71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24239" y="3831427"/>
            <a:ext cx="395785" cy="653904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20D02EF-7A1A-42B0-8B64-1E3783132757}"/>
              </a:ext>
            </a:extLst>
          </p:cNvPr>
          <p:cNvSpPr/>
          <p:nvPr/>
        </p:nvSpPr>
        <p:spPr bwMode="auto">
          <a:xfrm>
            <a:off x="4239390" y="2123213"/>
            <a:ext cx="280093" cy="432589"/>
          </a:xfrm>
          <a:custGeom>
            <a:avLst/>
            <a:gdLst>
              <a:gd name="connsiteX0" fmla="*/ 381000 w 381000"/>
              <a:gd name="connsiteY0" fmla="*/ 0 h 639234"/>
              <a:gd name="connsiteX1" fmla="*/ 381000 w 381000"/>
              <a:gd name="connsiteY1" fmla="*/ 381000 h 639234"/>
              <a:gd name="connsiteX2" fmla="*/ 0 w 381000"/>
              <a:gd name="connsiteY2" fmla="*/ 381000 h 639234"/>
              <a:gd name="connsiteX3" fmla="*/ 0 w 381000"/>
              <a:gd name="connsiteY3" fmla="*/ 639234 h 63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639234">
                <a:moveTo>
                  <a:pt x="381000" y="0"/>
                </a:moveTo>
                <a:lnTo>
                  <a:pt x="381000" y="381000"/>
                </a:lnTo>
                <a:lnTo>
                  <a:pt x="0" y="381000"/>
                </a:lnTo>
                <a:lnTo>
                  <a:pt x="0" y="639234"/>
                </a:lnTo>
              </a:path>
            </a:pathLst>
          </a:custGeom>
          <a:noFill/>
          <a:ln w="28575">
            <a:solidFill>
              <a:srgbClr val="0F76BD"/>
            </a:solidFill>
            <a:headEnd type="oval" w="med" len="med"/>
            <a:tailEnd type="triangl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4">
              <a:solidFill>
                <a:srgbClr val="2B399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709C4D-911F-4455-A3DE-5B28DDAABFE9}"/>
              </a:ext>
            </a:extLst>
          </p:cNvPr>
          <p:cNvSpPr txBox="1"/>
          <p:nvPr/>
        </p:nvSpPr>
        <p:spPr>
          <a:xfrm>
            <a:off x="2926096" y="2542810"/>
            <a:ext cx="1107441" cy="380078"/>
          </a:xfrm>
          <a:prstGeom prst="rect">
            <a:avLst/>
          </a:prstGeom>
          <a:noFill/>
        </p:spPr>
        <p:txBody>
          <a:bodyPr wrap="square" lIns="134445" tIns="107556" rIns="134445" bIns="107556" rtlCol="0">
            <a:spAutoFit/>
          </a:bodyPr>
          <a:lstStyle/>
          <a:p>
            <a:pPr algn="r">
              <a:lnSpc>
                <a:spcPct val="90000"/>
              </a:lnSpc>
              <a:spcAft>
                <a:spcPts val="441"/>
              </a:spcAft>
            </a:pPr>
            <a:r>
              <a:rPr lang="en-US" sz="1176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Web Server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6D0FEB-CBE4-4879-A400-AD6E32D96A24}"/>
              </a:ext>
            </a:extLst>
          </p:cNvPr>
          <p:cNvSpPr txBox="1"/>
          <p:nvPr/>
        </p:nvSpPr>
        <p:spPr>
          <a:xfrm>
            <a:off x="2926096" y="3024964"/>
            <a:ext cx="1107441" cy="380078"/>
          </a:xfrm>
          <a:prstGeom prst="rect">
            <a:avLst/>
          </a:prstGeom>
          <a:noFill/>
        </p:spPr>
        <p:txBody>
          <a:bodyPr wrap="square" lIns="134445" tIns="107556" rIns="134445" bIns="107556" rtlCol="0">
            <a:spAutoFit/>
          </a:bodyPr>
          <a:lstStyle/>
          <a:p>
            <a:pPr algn="r">
              <a:lnSpc>
                <a:spcPct val="90000"/>
              </a:lnSpc>
              <a:spcAft>
                <a:spcPts val="441"/>
              </a:spcAft>
            </a:pPr>
            <a:r>
              <a:rPr lang="en-US" sz="1176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Gateway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D4BE21-F0FF-47F3-8EE8-C89267646482}"/>
              </a:ext>
            </a:extLst>
          </p:cNvPr>
          <p:cNvSpPr/>
          <p:nvPr/>
        </p:nvSpPr>
        <p:spPr bwMode="auto">
          <a:xfrm>
            <a:off x="3607626" y="3486332"/>
            <a:ext cx="631764" cy="345093"/>
          </a:xfrm>
          <a:custGeom>
            <a:avLst/>
            <a:gdLst>
              <a:gd name="connsiteX0" fmla="*/ 1210733 w 1210733"/>
              <a:gd name="connsiteY0" fmla="*/ 0 h 364067"/>
              <a:gd name="connsiteX1" fmla="*/ 1210733 w 1210733"/>
              <a:gd name="connsiteY1" fmla="*/ 241300 h 364067"/>
              <a:gd name="connsiteX2" fmla="*/ 0 w 1210733"/>
              <a:gd name="connsiteY2" fmla="*/ 241300 h 364067"/>
              <a:gd name="connsiteX3" fmla="*/ 0 w 1210733"/>
              <a:gd name="connsiteY3" fmla="*/ 364067 h 36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3" h="364067">
                <a:moveTo>
                  <a:pt x="1210733" y="0"/>
                </a:moveTo>
                <a:lnTo>
                  <a:pt x="1210733" y="241300"/>
                </a:lnTo>
                <a:lnTo>
                  <a:pt x="0" y="241300"/>
                </a:lnTo>
                <a:lnTo>
                  <a:pt x="0" y="364067"/>
                </a:lnTo>
              </a:path>
            </a:pathLst>
          </a:custGeom>
          <a:noFill/>
          <a:ln w="28575">
            <a:solidFill>
              <a:srgbClr val="0F76BD"/>
            </a:solidFill>
            <a:headEnd type="oval" w="med" len="med"/>
            <a:tailEnd type="oval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4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48A2E57-E35A-416F-BFFC-0CA02DD66052}"/>
              </a:ext>
            </a:extLst>
          </p:cNvPr>
          <p:cNvSpPr/>
          <p:nvPr/>
        </p:nvSpPr>
        <p:spPr bwMode="auto">
          <a:xfrm>
            <a:off x="4180259" y="3486332"/>
            <a:ext cx="59131" cy="345093"/>
          </a:xfrm>
          <a:custGeom>
            <a:avLst/>
            <a:gdLst>
              <a:gd name="connsiteX0" fmla="*/ 1210733 w 1210733"/>
              <a:gd name="connsiteY0" fmla="*/ 0 h 364067"/>
              <a:gd name="connsiteX1" fmla="*/ 1210733 w 1210733"/>
              <a:gd name="connsiteY1" fmla="*/ 241300 h 364067"/>
              <a:gd name="connsiteX2" fmla="*/ 0 w 1210733"/>
              <a:gd name="connsiteY2" fmla="*/ 241300 h 364067"/>
              <a:gd name="connsiteX3" fmla="*/ 0 w 1210733"/>
              <a:gd name="connsiteY3" fmla="*/ 364067 h 36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3" h="364067">
                <a:moveTo>
                  <a:pt x="1210733" y="0"/>
                </a:moveTo>
                <a:lnTo>
                  <a:pt x="1210733" y="241300"/>
                </a:lnTo>
                <a:lnTo>
                  <a:pt x="0" y="241300"/>
                </a:lnTo>
                <a:lnTo>
                  <a:pt x="0" y="364067"/>
                </a:lnTo>
              </a:path>
            </a:pathLst>
          </a:custGeom>
          <a:noFill/>
          <a:ln w="28575">
            <a:solidFill>
              <a:srgbClr val="0F76BD"/>
            </a:solidFill>
            <a:headEnd type="oval" w="med" len="med"/>
            <a:tailEnd type="oval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4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A474235-2D72-48E1-B4EA-EBE92D8D3E38}"/>
              </a:ext>
            </a:extLst>
          </p:cNvPr>
          <p:cNvSpPr/>
          <p:nvPr/>
        </p:nvSpPr>
        <p:spPr bwMode="auto">
          <a:xfrm flipH="1">
            <a:off x="4239390" y="3486332"/>
            <a:ext cx="1207513" cy="345093"/>
          </a:xfrm>
          <a:custGeom>
            <a:avLst/>
            <a:gdLst>
              <a:gd name="connsiteX0" fmla="*/ 1210733 w 1210733"/>
              <a:gd name="connsiteY0" fmla="*/ 0 h 364067"/>
              <a:gd name="connsiteX1" fmla="*/ 1210733 w 1210733"/>
              <a:gd name="connsiteY1" fmla="*/ 241300 h 364067"/>
              <a:gd name="connsiteX2" fmla="*/ 0 w 1210733"/>
              <a:gd name="connsiteY2" fmla="*/ 241300 h 364067"/>
              <a:gd name="connsiteX3" fmla="*/ 0 w 1210733"/>
              <a:gd name="connsiteY3" fmla="*/ 364067 h 36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3" h="364067">
                <a:moveTo>
                  <a:pt x="1210733" y="0"/>
                </a:moveTo>
                <a:lnTo>
                  <a:pt x="1210733" y="241300"/>
                </a:lnTo>
                <a:lnTo>
                  <a:pt x="0" y="241300"/>
                </a:lnTo>
                <a:lnTo>
                  <a:pt x="0" y="364067"/>
                </a:lnTo>
              </a:path>
            </a:pathLst>
          </a:custGeom>
          <a:noFill/>
          <a:ln w="28575">
            <a:solidFill>
              <a:srgbClr val="0F76BD"/>
            </a:solidFill>
            <a:headEnd type="oval" w="med" len="med"/>
            <a:tailEnd type="oval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4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FC1C70B-442A-4C2B-9DBE-06CA342DE38B}"/>
              </a:ext>
            </a:extLst>
          </p:cNvPr>
          <p:cNvSpPr/>
          <p:nvPr/>
        </p:nvSpPr>
        <p:spPr bwMode="auto">
          <a:xfrm flipH="1">
            <a:off x="4239390" y="3486332"/>
            <a:ext cx="594850" cy="345093"/>
          </a:xfrm>
          <a:custGeom>
            <a:avLst/>
            <a:gdLst>
              <a:gd name="connsiteX0" fmla="*/ 1210733 w 1210733"/>
              <a:gd name="connsiteY0" fmla="*/ 0 h 364067"/>
              <a:gd name="connsiteX1" fmla="*/ 1210733 w 1210733"/>
              <a:gd name="connsiteY1" fmla="*/ 241300 h 364067"/>
              <a:gd name="connsiteX2" fmla="*/ 0 w 1210733"/>
              <a:gd name="connsiteY2" fmla="*/ 241300 h 364067"/>
              <a:gd name="connsiteX3" fmla="*/ 0 w 1210733"/>
              <a:gd name="connsiteY3" fmla="*/ 364067 h 36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3" h="364067">
                <a:moveTo>
                  <a:pt x="1210733" y="0"/>
                </a:moveTo>
                <a:lnTo>
                  <a:pt x="1210733" y="241300"/>
                </a:lnTo>
                <a:lnTo>
                  <a:pt x="0" y="241300"/>
                </a:lnTo>
                <a:lnTo>
                  <a:pt x="0" y="364067"/>
                </a:lnTo>
              </a:path>
            </a:pathLst>
          </a:custGeom>
          <a:noFill/>
          <a:ln w="28575">
            <a:solidFill>
              <a:srgbClr val="0F76BD"/>
            </a:solidFill>
            <a:headEnd type="oval" w="med" len="med"/>
            <a:tailEnd type="oval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4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89409668-69AC-4DC7-89F1-66A46E264D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33937" y="3008151"/>
            <a:ext cx="413749" cy="413749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291D3E22-8392-45E8-AECA-05C2E5021E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33938" y="2580053"/>
            <a:ext cx="403437" cy="30563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B5774B6-3399-448F-9B62-AD7D380349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09233" y="3830975"/>
            <a:ext cx="395785" cy="653904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3B2CBEC9-9456-407E-95D0-626E6DC007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11123" y="3830975"/>
            <a:ext cx="395785" cy="653904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8023143C-8F53-46F5-9109-64F9FA6BB71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19238" y="3830975"/>
            <a:ext cx="395785" cy="653904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3E90EDD5-4DEF-4DA0-A2FB-EFBAF7E3EF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24239" y="3830975"/>
            <a:ext cx="395785" cy="65390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62872BA-708D-4374-B712-958F735DBA5B}"/>
              </a:ext>
            </a:extLst>
          </p:cNvPr>
          <p:cNvGrpSpPr/>
          <p:nvPr/>
        </p:nvGrpSpPr>
        <p:grpSpPr>
          <a:xfrm>
            <a:off x="3990089" y="1380190"/>
            <a:ext cx="1102097" cy="669725"/>
            <a:chOff x="5426685" y="1876427"/>
            <a:chExt cx="1499141" cy="91100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ADCA60-B299-40BC-B29F-74290AD8E58C}"/>
                </a:ext>
              </a:extLst>
            </p:cNvPr>
            <p:cNvGrpSpPr/>
            <p:nvPr/>
          </p:nvGrpSpPr>
          <p:grpSpPr>
            <a:xfrm>
              <a:off x="5426685" y="1876427"/>
              <a:ext cx="1424153" cy="911002"/>
              <a:chOff x="4973948" y="1956883"/>
              <a:chExt cx="1120392" cy="716692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A8730F7E-820D-4CD5-8244-304EAFF3B3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 r="7659" b="14403"/>
              <a:stretch/>
            </p:blipFill>
            <p:spPr>
              <a:xfrm>
                <a:off x="4973948" y="1956883"/>
                <a:ext cx="566428" cy="600072"/>
              </a:xfrm>
              <a:prstGeom prst="rect">
                <a:avLst/>
              </a:prstGeom>
            </p:spPr>
          </p:pic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882B31FB-5283-4823-9600-9909AE74A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5428351" y="2235424"/>
                <a:ext cx="665989" cy="438151"/>
              </a:xfrm>
              <a:prstGeom prst="rect">
                <a:avLst/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6E8D649-84BC-42F4-BED6-0EA5FC673BC9}"/>
                </a:ext>
              </a:extLst>
            </p:cNvPr>
            <p:cNvSpPr txBox="1"/>
            <p:nvPr/>
          </p:nvSpPr>
          <p:spPr>
            <a:xfrm>
              <a:off x="6055134" y="2167706"/>
              <a:ext cx="870692" cy="489357"/>
            </a:xfrm>
            <a:prstGeom prst="rect">
              <a:avLst/>
            </a:prstGeom>
            <a:noFill/>
          </p:spPr>
          <p:txBody>
            <a:bodyPr wrap="square" lIns="134445" tIns="107556" rIns="134445" bIns="107556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41"/>
                </a:spcAft>
              </a:pPr>
              <a:endParaRPr lang="en-US" sz="1029">
                <a:solidFill>
                  <a:schemeClr val="tx2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5" name="TextBox 34">
            <a:extLst/>
          </p:cNvPr>
          <p:cNvSpPr txBox="1"/>
          <p:nvPr/>
        </p:nvSpPr>
        <p:spPr>
          <a:xfrm>
            <a:off x="4519397" y="2193106"/>
            <a:ext cx="55496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/>
              <a:t>HTTPS</a:t>
            </a:r>
          </a:p>
        </p:txBody>
      </p:sp>
      <p:sp>
        <p:nvSpPr>
          <p:cNvPr id="36" name="TextBox 35">
            <a:extLst/>
          </p:cNvPr>
          <p:cNvSpPr txBox="1"/>
          <p:nvPr/>
        </p:nvSpPr>
        <p:spPr>
          <a:xfrm>
            <a:off x="4298521" y="3429416"/>
            <a:ext cx="209178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/>
              <a:t>PowerShell / WMI over </a:t>
            </a:r>
            <a:r>
              <a:rPr lang="en-US" sz="1125" dirty="0" err="1"/>
              <a:t>WinRM</a:t>
            </a:r>
            <a:endParaRPr lang="en-US" sz="1125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C250D58-8291-433B-B541-E5B93B00F4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638" y="1588"/>
            <a:ext cx="8742362" cy="80645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Windows Admin Center - </a:t>
            </a:r>
            <a:r>
              <a:rPr lang="en-US" sz="2800" dirty="0" err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arhitektura</a:t>
            </a:r>
            <a:endParaRPr lang="en-US" sz="2800" dirty="0">
              <a:solidFill>
                <a:srgbClr val="2B39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575E435-6B25-4B34-A176-B4E1C7489DC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99" y="1698975"/>
            <a:ext cx="161251" cy="16125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804BF68-2E75-4759-808A-402B708CC18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00" y="1686295"/>
            <a:ext cx="186608" cy="1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9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1C5672E-459C-43B5-8CE4-48B2B19581E6}"/>
              </a:ext>
            </a:extLst>
          </p:cNvPr>
          <p:cNvGrpSpPr/>
          <p:nvPr/>
        </p:nvGrpSpPr>
        <p:grpSpPr>
          <a:xfrm>
            <a:off x="3716094" y="1115267"/>
            <a:ext cx="1542054" cy="3564341"/>
            <a:chOff x="5053979" y="1403987"/>
            <a:chExt cx="2097598" cy="484843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CE63BA8-E728-4204-94C6-CAA575C55558}"/>
                </a:ext>
              </a:extLst>
            </p:cNvPr>
            <p:cNvGrpSpPr/>
            <p:nvPr/>
          </p:nvGrpSpPr>
          <p:grpSpPr>
            <a:xfrm>
              <a:off x="5136000" y="1403987"/>
              <a:ext cx="1424153" cy="911002"/>
              <a:chOff x="4973948" y="1956883"/>
              <a:chExt cx="1120392" cy="716692"/>
            </a:xfrm>
          </p:grpSpPr>
          <p:pic>
            <p:nvPicPr>
              <p:cNvPr id="81" name="Graphic 80">
                <a:extLst>
                  <a:ext uri="{FF2B5EF4-FFF2-40B4-BE49-F238E27FC236}">
                    <a16:creationId xmlns:a16="http://schemas.microsoft.com/office/drawing/2014/main" id="{B7C77AA0-125A-4AD4-BADA-5D719E64A4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r="7659" b="14403"/>
              <a:stretch/>
            </p:blipFill>
            <p:spPr>
              <a:xfrm>
                <a:off x="4973948" y="1956883"/>
                <a:ext cx="566428" cy="600072"/>
              </a:xfrm>
              <a:prstGeom prst="rect">
                <a:avLst/>
              </a:prstGeom>
            </p:spPr>
          </p:pic>
          <p:pic>
            <p:nvPicPr>
              <p:cNvPr id="82" name="Graphic 81">
                <a:extLst>
                  <a:ext uri="{FF2B5EF4-FFF2-40B4-BE49-F238E27FC236}">
                    <a16:creationId xmlns:a16="http://schemas.microsoft.com/office/drawing/2014/main" id="{5D70647F-2CAA-4184-AAA6-EE668B395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28351" y="2235424"/>
                <a:ext cx="665989" cy="438151"/>
              </a:xfrm>
              <a:prstGeom prst="rect">
                <a:avLst/>
              </a:prstGeom>
            </p:spPr>
          </p:pic>
        </p:grp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03F8FEE9-042A-4D30-B41C-B4DEA2658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53979" y="5362944"/>
              <a:ext cx="538372" cy="889482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B197553B-37D7-495D-BEB9-D7046A1F9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33592" y="5362944"/>
              <a:ext cx="538372" cy="889482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06FAD6D1-ABFD-48EA-8CAD-FD0B7F621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13205" y="5362944"/>
              <a:ext cx="538372" cy="889482"/>
            </a:xfrm>
            <a:prstGeom prst="rect">
              <a:avLst/>
            </a:prstGeom>
          </p:spPr>
        </p:pic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52338A3-7300-4FCF-A0D4-1107169D38A4}"/>
                </a:ext>
              </a:extLst>
            </p:cNvPr>
            <p:cNvCxnSpPr>
              <a:cxnSpLocks/>
            </p:cNvCxnSpPr>
            <p:nvPr/>
          </p:nvCxnSpPr>
          <p:spPr>
            <a:xfrm>
              <a:off x="6069496" y="2398643"/>
              <a:ext cx="0" cy="967409"/>
            </a:xfrm>
            <a:prstGeom prst="straightConnector1">
              <a:avLst/>
            </a:prstGeom>
            <a:noFill/>
            <a:ln w="28575">
              <a:solidFill>
                <a:schemeClr val="tx2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52855A8-EE0B-4F8E-A91E-26507F79183C}"/>
                </a:ext>
              </a:extLst>
            </p:cNvPr>
            <p:cNvGrpSpPr/>
            <p:nvPr/>
          </p:nvGrpSpPr>
          <p:grpSpPr>
            <a:xfrm>
              <a:off x="5249499" y="4578646"/>
              <a:ext cx="1558545" cy="785996"/>
              <a:chOff x="7563274" y="2931160"/>
              <a:chExt cx="1558545" cy="1807151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19545D5-5A41-43B9-976B-0BB2E4B52ADF}"/>
                  </a:ext>
                </a:extLst>
              </p:cNvPr>
              <p:cNvSpPr/>
              <p:nvPr/>
            </p:nvSpPr>
            <p:spPr bwMode="auto">
              <a:xfrm>
                <a:off x="7563274" y="2931160"/>
                <a:ext cx="821966" cy="1807151"/>
              </a:xfrm>
              <a:custGeom>
                <a:avLst/>
                <a:gdLst>
                  <a:gd name="connsiteX0" fmla="*/ 1210733 w 1210733"/>
                  <a:gd name="connsiteY0" fmla="*/ 0 h 364067"/>
                  <a:gd name="connsiteX1" fmla="*/ 1210733 w 1210733"/>
                  <a:gd name="connsiteY1" fmla="*/ 241300 h 364067"/>
                  <a:gd name="connsiteX2" fmla="*/ 0 w 1210733"/>
                  <a:gd name="connsiteY2" fmla="*/ 241300 h 364067"/>
                  <a:gd name="connsiteX3" fmla="*/ 0 w 1210733"/>
                  <a:gd name="connsiteY3" fmla="*/ 364067 h 36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0733" h="364067">
                    <a:moveTo>
                      <a:pt x="1210733" y="0"/>
                    </a:moveTo>
                    <a:lnTo>
                      <a:pt x="1210733" y="241300"/>
                    </a:lnTo>
                    <a:lnTo>
                      <a:pt x="0" y="241300"/>
                    </a:lnTo>
                    <a:lnTo>
                      <a:pt x="0" y="364067"/>
                    </a:lnTo>
                  </a:path>
                </a:pathLst>
              </a:custGeom>
              <a:noFill/>
              <a:ln w="28575">
                <a:solidFill>
                  <a:schemeClr val="tx2">
                    <a:lumMod val="50000"/>
                    <a:lumOff val="50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24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61D1A69-7EBE-4674-8690-DD466E545CAD}"/>
                  </a:ext>
                </a:extLst>
              </p:cNvPr>
              <p:cNvSpPr/>
              <p:nvPr/>
            </p:nvSpPr>
            <p:spPr bwMode="auto">
              <a:xfrm>
                <a:off x="8342206" y="2931160"/>
                <a:ext cx="45719" cy="1807151"/>
              </a:xfrm>
              <a:custGeom>
                <a:avLst/>
                <a:gdLst>
                  <a:gd name="connsiteX0" fmla="*/ 1210733 w 1210733"/>
                  <a:gd name="connsiteY0" fmla="*/ 0 h 364067"/>
                  <a:gd name="connsiteX1" fmla="*/ 1210733 w 1210733"/>
                  <a:gd name="connsiteY1" fmla="*/ 241300 h 364067"/>
                  <a:gd name="connsiteX2" fmla="*/ 0 w 1210733"/>
                  <a:gd name="connsiteY2" fmla="*/ 241300 h 364067"/>
                  <a:gd name="connsiteX3" fmla="*/ 0 w 1210733"/>
                  <a:gd name="connsiteY3" fmla="*/ 364067 h 36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0733" h="364067">
                    <a:moveTo>
                      <a:pt x="1210733" y="0"/>
                    </a:moveTo>
                    <a:lnTo>
                      <a:pt x="1210733" y="241300"/>
                    </a:lnTo>
                    <a:lnTo>
                      <a:pt x="0" y="241300"/>
                    </a:lnTo>
                    <a:lnTo>
                      <a:pt x="0" y="364067"/>
                    </a:lnTo>
                  </a:path>
                </a:pathLst>
              </a:custGeom>
              <a:noFill/>
              <a:ln w="28575">
                <a:solidFill>
                  <a:schemeClr val="tx2">
                    <a:lumMod val="50000"/>
                    <a:lumOff val="50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24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8CC8F02-B745-4954-B5B8-EB6F6AFBB102}"/>
                  </a:ext>
                </a:extLst>
              </p:cNvPr>
              <p:cNvSpPr/>
              <p:nvPr/>
            </p:nvSpPr>
            <p:spPr bwMode="auto">
              <a:xfrm flipH="1">
                <a:off x="8385238" y="2931160"/>
                <a:ext cx="736581" cy="1807151"/>
              </a:xfrm>
              <a:custGeom>
                <a:avLst/>
                <a:gdLst>
                  <a:gd name="connsiteX0" fmla="*/ 1210733 w 1210733"/>
                  <a:gd name="connsiteY0" fmla="*/ 0 h 364067"/>
                  <a:gd name="connsiteX1" fmla="*/ 1210733 w 1210733"/>
                  <a:gd name="connsiteY1" fmla="*/ 241300 h 364067"/>
                  <a:gd name="connsiteX2" fmla="*/ 0 w 1210733"/>
                  <a:gd name="connsiteY2" fmla="*/ 241300 h 364067"/>
                  <a:gd name="connsiteX3" fmla="*/ 0 w 1210733"/>
                  <a:gd name="connsiteY3" fmla="*/ 364067 h 36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0733" h="364067">
                    <a:moveTo>
                      <a:pt x="1210733" y="0"/>
                    </a:moveTo>
                    <a:lnTo>
                      <a:pt x="1210733" y="241300"/>
                    </a:lnTo>
                    <a:lnTo>
                      <a:pt x="0" y="241300"/>
                    </a:lnTo>
                    <a:lnTo>
                      <a:pt x="0" y="364067"/>
                    </a:lnTo>
                  </a:path>
                </a:pathLst>
              </a:custGeom>
              <a:noFill/>
              <a:ln w="28575">
                <a:solidFill>
                  <a:schemeClr val="tx2">
                    <a:lumMod val="50000"/>
                    <a:lumOff val="50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24"/>
              </a:p>
            </p:txBody>
          </p:sp>
        </p:grpSp>
      </p:grpSp>
      <p:cxnSp>
        <p:nvCxnSpPr>
          <p:cNvPr id="49" name="Straight Connector 48">
            <a:extLst/>
          </p:cNvPr>
          <p:cNvCxnSpPr>
            <a:cxnSpLocks/>
          </p:cNvCxnSpPr>
          <p:nvPr/>
        </p:nvCxnSpPr>
        <p:spPr>
          <a:xfrm flipV="1">
            <a:off x="650" y="3001941"/>
            <a:ext cx="9190786" cy="1581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/>
          </p:cNvPr>
          <p:cNvSpPr txBox="1"/>
          <p:nvPr/>
        </p:nvSpPr>
        <p:spPr>
          <a:xfrm>
            <a:off x="7286459" y="3202367"/>
            <a:ext cx="930063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25"/>
              <a:t>On-Premises</a:t>
            </a:r>
          </a:p>
        </p:txBody>
      </p:sp>
      <p:sp>
        <p:nvSpPr>
          <p:cNvPr id="54" name="TextBox 53">
            <a:extLst/>
          </p:cNvPr>
          <p:cNvSpPr txBox="1"/>
          <p:nvPr/>
        </p:nvSpPr>
        <p:spPr>
          <a:xfrm>
            <a:off x="7554159" y="2578929"/>
            <a:ext cx="66236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25"/>
              <a:t>Internet</a:t>
            </a:r>
          </a:p>
        </p:txBody>
      </p:sp>
      <p:pic>
        <p:nvPicPr>
          <p:cNvPr id="55" name="Graphic 45" descr="Cloud">
            <a:extLst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5071" y="2459713"/>
            <a:ext cx="479924" cy="479924"/>
          </a:xfrm>
          <a:prstGeom prst="rect">
            <a:avLst/>
          </a:prstGeom>
        </p:spPr>
      </p:pic>
      <p:pic>
        <p:nvPicPr>
          <p:cNvPr id="56" name="Graphic 55" descr="City">
            <a:extLst/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77101" y="3095566"/>
            <a:ext cx="408017" cy="408017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B5B16641-AA67-4510-8638-F886BF0502DD}"/>
              </a:ext>
            </a:extLst>
          </p:cNvPr>
          <p:cNvGrpSpPr/>
          <p:nvPr/>
        </p:nvGrpSpPr>
        <p:grpSpPr>
          <a:xfrm>
            <a:off x="4240355" y="2636217"/>
            <a:ext cx="444596" cy="734549"/>
            <a:chOff x="5723081" y="3718560"/>
            <a:chExt cx="990312" cy="1636167"/>
          </a:xfrm>
        </p:grpSpPr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FBE6972E-F15B-4D61-A27D-5B0844B50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723081" y="3718560"/>
              <a:ext cx="990312" cy="1636167"/>
            </a:xfrm>
            <a:prstGeom prst="rect">
              <a:avLst/>
            </a:prstGeom>
          </p:spPr>
        </p:pic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B1E33F0A-D760-4980-9C24-E8F06B3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946740" y="4100266"/>
              <a:ext cx="548781" cy="415743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525B0E4-1913-4024-8BFF-DE4F7799B229}"/>
                </a:ext>
              </a:extLst>
            </p:cNvPr>
            <p:cNvSpPr/>
            <p:nvPr/>
          </p:nvSpPr>
          <p:spPr bwMode="auto">
            <a:xfrm>
              <a:off x="5897217" y="4536643"/>
              <a:ext cx="622853" cy="618453"/>
            </a:xfrm>
            <a:prstGeom prst="rect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8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C402B375-FB19-4FF6-8E8A-95ACD1FC3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937906" y="4573704"/>
              <a:ext cx="562807" cy="562807"/>
            </a:xfrm>
            <a:prstGeom prst="rect">
              <a:avLst/>
            </a:prstGeom>
          </p:spPr>
        </p:pic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ABC221A-74C7-4B98-ACC7-FA631EC5305C}"/>
              </a:ext>
            </a:extLst>
          </p:cNvPr>
          <p:cNvSpPr txBox="1">
            <a:spLocks/>
          </p:cNvSpPr>
          <p:nvPr/>
        </p:nvSpPr>
        <p:spPr>
          <a:xfrm>
            <a:off x="221475" y="-173709"/>
            <a:ext cx="8749136" cy="806799"/>
          </a:xfrm>
          <a:prstGeom prst="rect">
            <a:avLst/>
          </a:prstGeom>
        </p:spPr>
        <p:txBody>
          <a:bodyPr vert="horz" wrap="square" lIns="107571" tIns="67232" rIns="107571" bIns="67232" rtlCol="0" anchor="t">
            <a:noAutofit/>
          </a:bodyPr>
          <a:lstStyle>
            <a:lvl1pPr algn="l" defTabSz="932742" rtl="0" eaLnBrk="1" latinLnBrk="0" hangingPunct="1">
              <a:lnSpc>
                <a:spcPts val="6300"/>
              </a:lnSpc>
              <a:spcBef>
                <a:spcPct val="0"/>
              </a:spcBef>
              <a:buNone/>
              <a:defRPr lang="en-US" sz="5800" b="0" kern="1200" cap="none" spc="-102" baseline="0">
                <a:ln w="3175">
                  <a:noFill/>
                </a:ln>
                <a:solidFill>
                  <a:srgbClr val="1B75B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2800" dirty="0" err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</a:rPr>
              <a:t>Upravljanje</a:t>
            </a:r>
            <a:r>
              <a:rPr lang="en-US" sz="2800" dirty="0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</a:rPr>
              <a:t> s </a:t>
            </a:r>
            <a:r>
              <a:rPr lang="en-US" sz="2800" dirty="0" err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</a:rPr>
              <a:t>bilo</a:t>
            </a:r>
            <a:r>
              <a:rPr lang="en-US" sz="2800" dirty="0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</a:rPr>
              <a:t> </a:t>
            </a:r>
            <a:r>
              <a:rPr lang="en-US" sz="2800" dirty="0" err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</a:rPr>
              <a:t>kojeg</a:t>
            </a:r>
            <a:r>
              <a:rPr lang="en-US" sz="2800" dirty="0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</a:rPr>
              <a:t> </a:t>
            </a:r>
            <a:r>
              <a:rPr lang="en-US" sz="2800" dirty="0" err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</a:rPr>
              <a:t>mjesta</a:t>
            </a:r>
            <a:endParaRPr lang="en-US" sz="2800" dirty="0">
              <a:solidFill>
                <a:srgbClr val="2B39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j-ea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FEC2DD-524D-48DD-B7C8-743F84144FC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32" y="1441524"/>
            <a:ext cx="161251" cy="1612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6DF692-95B7-4450-A927-99414604504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33" y="1428845"/>
            <a:ext cx="186608" cy="1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29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4="http://schemas.microsoft.com/office/drawing/2010/main" xmlns:asvg="http://schemas.microsoft.com/office/drawing/2016/SVG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99361C0-9A84-4AFC-8890-0F0F29AA5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10" y="2228919"/>
            <a:ext cx="1387187" cy="46030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2EC71C7-2EAF-4A8C-98B6-CC0DB4775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5482" y="1384797"/>
            <a:ext cx="1164471" cy="258772"/>
          </a:xfrm>
          <a:prstGeom prst="rect">
            <a:avLst/>
          </a:prstGeom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CB2263A-C42D-4B09-A075-C405EDBBD6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77" y="1099316"/>
            <a:ext cx="1246118" cy="772593"/>
          </a:xfrm>
          <a:prstGeom prst="rect">
            <a:avLst/>
          </a:prstGeom>
        </p:spPr>
      </p:pic>
      <p:pic>
        <p:nvPicPr>
          <p:cNvPr id="21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BE1AD9B-E15D-437F-BF33-DB0D93A4E7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04" y="2197542"/>
            <a:ext cx="1314553" cy="548826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98A12C97-F6AC-454C-81E8-7E1625422A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82" y="2041856"/>
            <a:ext cx="1939708" cy="80305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01415CB-8526-40EE-B391-F2A403447D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046" y="948501"/>
            <a:ext cx="1534915" cy="10589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01B7CFF-550C-46F7-9801-01F8BC5BB6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13" y="4132818"/>
            <a:ext cx="1712695" cy="3127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08C296-382A-4A20-ACD3-E7E4476A1C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10" y="3103386"/>
            <a:ext cx="1387187" cy="48768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711631C-2540-4D17-970D-2D34D2FC39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62920" y="3251239"/>
            <a:ext cx="1486230" cy="293375"/>
          </a:xfrm>
          <a:prstGeom prst="rect">
            <a:avLst/>
          </a:prstGeom>
        </p:spPr>
      </p:pic>
      <p:pic>
        <p:nvPicPr>
          <p:cNvPr id="2" name="Graphic 23">
            <a:extLst>
              <a:ext uri="{FF2B5EF4-FFF2-40B4-BE49-F238E27FC236}">
                <a16:creationId xmlns:a16="http://schemas.microsoft.com/office/drawing/2014/main" id="{C8FF3D19-3FF6-4DAE-BE93-B480B15A127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469" y="3251417"/>
            <a:ext cx="1944691" cy="340996"/>
          </a:xfrm>
          <a:custGeom>
            <a:avLst/>
            <a:gdLst>
              <a:gd name="connsiteX0" fmla="*/ 0 w 2593288"/>
              <a:gd name="connsiteY0" fmla="*/ 0 h 454726"/>
              <a:gd name="connsiteX1" fmla="*/ 2597605 w 2593288"/>
              <a:gd name="connsiteY1" fmla="*/ 0 h 454726"/>
              <a:gd name="connsiteX2" fmla="*/ 2597605 w 2593288"/>
              <a:gd name="connsiteY2" fmla="*/ 455986 h 454726"/>
              <a:gd name="connsiteX3" fmla="*/ 0 w 2593288"/>
              <a:gd name="connsiteY3" fmla="*/ 455986 h 45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288" h="454726">
                <a:moveTo>
                  <a:pt x="0" y="0"/>
                </a:moveTo>
                <a:lnTo>
                  <a:pt x="2597605" y="0"/>
                </a:lnTo>
                <a:lnTo>
                  <a:pt x="2597605" y="455986"/>
                </a:lnTo>
                <a:lnTo>
                  <a:pt x="0" y="455986"/>
                </a:lnTo>
                <a:close/>
              </a:path>
            </a:pathLst>
          </a:custGeom>
          <a:ln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BF3C68-1DF2-4837-B956-8C6E1639D48B}"/>
              </a:ext>
            </a:extLst>
          </p:cNvPr>
          <p:cNvSpPr txBox="1">
            <a:spLocks/>
          </p:cNvSpPr>
          <p:nvPr/>
        </p:nvSpPr>
        <p:spPr>
          <a:xfrm>
            <a:off x="197432" y="171670"/>
            <a:ext cx="8749136" cy="806799"/>
          </a:xfrm>
          <a:prstGeom prst="rect">
            <a:avLst/>
          </a:prstGeom>
        </p:spPr>
        <p:txBody>
          <a:bodyPr vert="horz" wrap="square" lIns="107571" tIns="67232" rIns="107571" bIns="67232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Windows Admin Center </a:t>
            </a:r>
            <a:r>
              <a:rPr lang="en-US" sz="2800" dirty="0" err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partneri</a:t>
            </a:r>
            <a:endParaRPr lang="en-US" sz="2800" dirty="0">
              <a:solidFill>
                <a:srgbClr val="2B39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661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F4629-B7BE-4E29-A533-6945C7E306E5}"/>
              </a:ext>
            </a:extLst>
          </p:cNvPr>
          <p:cNvSpPr txBox="1"/>
          <p:nvPr/>
        </p:nvSpPr>
        <p:spPr>
          <a:xfrm>
            <a:off x="1219200" y="171450"/>
            <a:ext cx="6324600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Azure AD authentication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1F8AF-2939-4EF1-ADAA-B0A5509999FE}"/>
              </a:ext>
            </a:extLst>
          </p:cNvPr>
          <p:cNvSpPr txBox="1"/>
          <p:nvPr/>
        </p:nvSpPr>
        <p:spPr>
          <a:xfrm>
            <a:off x="228600" y="1417659"/>
            <a:ext cx="8686800" cy="307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conditional access i multi-factor authentication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web browser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traži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Windows account credentials za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mašinu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na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kojoj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je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instaliran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WAC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dodatni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prompt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traži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username i password za Azure AD account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kojem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smo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u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Azureu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dali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prava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pristupa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na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WAC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ne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vrijedi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za user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accounte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s admin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pravima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na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WAC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mašini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77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CA10B9-E624-4C00-82CE-FBD4E5AA0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" y="366"/>
            <a:ext cx="9142703" cy="5142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20EC9-A1F6-4DED-B427-7AB8B089F84C}"/>
              </a:ext>
            </a:extLst>
          </p:cNvPr>
          <p:cNvSpPr txBox="1">
            <a:spLocks/>
          </p:cNvSpPr>
          <p:nvPr/>
        </p:nvSpPr>
        <p:spPr>
          <a:xfrm>
            <a:off x="2264319" y="3971410"/>
            <a:ext cx="4900907" cy="1171726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4499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</a:t>
            </a:r>
            <a:r>
              <a:rPr lang="en-US" sz="449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99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449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99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pažnji</a:t>
            </a:r>
            <a:r>
              <a:rPr lang="en-US" sz="449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 </a:t>
            </a:r>
            <a:r>
              <a:rPr lang="en-US" sz="449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449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AD039-DF13-47B0-9E69-CFB9245FB055}"/>
              </a:ext>
            </a:extLst>
          </p:cNvPr>
          <p:cNvSpPr txBox="1"/>
          <p:nvPr/>
        </p:nvSpPr>
        <p:spPr>
          <a:xfrm>
            <a:off x="152400" y="1296293"/>
            <a:ext cx="8686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Windows Admin Centar –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što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kako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zašto</a:t>
            </a:r>
            <a:endParaRPr lang="en-US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Azure Active Directory authentication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Azure Network Adapter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Azure Backup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Azure Site Recovery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Azure VM management </a:t>
            </a:r>
            <a:r>
              <a:rPr lang="en-US" sz="22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kroz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Windows Admin Center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Azure Update Management</a:t>
            </a:r>
          </a:p>
          <a:p>
            <a:endParaRPr lang="bs-Latn-BA" sz="2400" dirty="0">
              <a:solidFill>
                <a:srgbClr val="2B3990"/>
              </a:solidFill>
            </a:endParaRPr>
          </a:p>
          <a:p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F4629-B7BE-4E29-A533-6945C7E306E5}"/>
              </a:ext>
            </a:extLst>
          </p:cNvPr>
          <p:cNvSpPr txBox="1"/>
          <p:nvPr/>
        </p:nvSpPr>
        <p:spPr>
          <a:xfrm>
            <a:off x="3505200" y="18775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Agenda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A01F9-3CE4-4D1E-9EA5-1F9C2136D450}"/>
              </a:ext>
            </a:extLst>
          </p:cNvPr>
          <p:cNvSpPr txBox="1"/>
          <p:nvPr/>
        </p:nvSpPr>
        <p:spPr>
          <a:xfrm>
            <a:off x="457200" y="1276350"/>
            <a:ext cx="830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Za one </a:t>
            </a:r>
            <a:r>
              <a:rPr lang="en-US" sz="24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koji</a:t>
            </a:r>
            <a:r>
              <a:rPr lang="en-US" sz="24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žele</a:t>
            </a:r>
            <a:r>
              <a:rPr lang="en-US" sz="24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znati</a:t>
            </a:r>
            <a:r>
              <a:rPr lang="en-US" sz="24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više</a:t>
            </a:r>
            <a:r>
              <a:rPr lang="en-US" sz="24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  <a:p>
            <a:pPr algn="ctr"/>
            <a:endParaRPr lang="en-US" sz="14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2200" dirty="0">
                <a:solidFill>
                  <a:srgbClr val="C51F8F"/>
                </a:solidFill>
                <a:latin typeface="Segoe UI" pitchFamily="34" charset="0"/>
                <a:cs typeface="Segoe UI" pitchFamily="34" charset="0"/>
              </a:rPr>
              <a:t>http://bit.do/network9</a:t>
            </a:r>
            <a:endParaRPr lang="bs-Latn-BA" sz="2400" dirty="0">
              <a:solidFill>
                <a:srgbClr val="C51F8F"/>
              </a:solidFill>
            </a:endParaRPr>
          </a:p>
          <a:p>
            <a:pPr algn="ctr"/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D72D4-E33A-41DE-814F-01DAEB23C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58" y="2495550"/>
            <a:ext cx="2299683" cy="2290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E3107C-C254-4383-9661-2D273E21E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49" y="642937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3F4629-B7BE-4E29-A533-6945C7E306E5}"/>
              </a:ext>
            </a:extLst>
          </p:cNvPr>
          <p:cNvSpPr txBox="1"/>
          <p:nvPr/>
        </p:nvSpPr>
        <p:spPr>
          <a:xfrm>
            <a:off x="2590800" y="20955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Windows Admin Center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E8CD96-2DD5-45DF-A7F5-3FB9FBE37AA1}"/>
              </a:ext>
            </a:extLst>
          </p:cNvPr>
          <p:cNvSpPr/>
          <p:nvPr/>
        </p:nvSpPr>
        <p:spPr>
          <a:xfrm>
            <a:off x="152400" y="1352550"/>
            <a:ext cx="10767452" cy="307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353"/>
              </a:spcAft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“</a:t>
            </a:r>
            <a:r>
              <a:rPr lang="en-US" sz="2200" dirty="0">
                <a:solidFill>
                  <a:srgbClr val="C51F8F"/>
                </a:solidFill>
                <a:latin typeface="Segoe UI" pitchFamily="34" charset="0"/>
                <a:cs typeface="Segoe UI" pitchFamily="34" charset="0"/>
              </a:rPr>
              <a:t>Windows Admin Center 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is a new, locally-deployed, browser-based </a:t>
            </a:r>
            <a:b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management tool set that lets you manage your Windows Servers </a:t>
            </a:r>
            <a:b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and PC’s with no Azure or cloud dependency.”</a:t>
            </a:r>
            <a:b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</a:br>
            <a:b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“Flexible, customer-deployed browser-based management </a:t>
            </a:r>
            <a:b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with core tools for troubleshooting, configuration, and maintenance.”</a:t>
            </a:r>
          </a:p>
        </p:txBody>
      </p:sp>
    </p:spTree>
    <p:extLst>
      <p:ext uri="{BB962C8B-B14F-4D97-AF65-F5344CB8AC3E}">
        <p14:creationId xmlns:p14="http://schemas.microsoft.com/office/powerpoint/2010/main" val="881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3F4629-B7BE-4E29-A533-6945C7E306E5}"/>
              </a:ext>
            </a:extLst>
          </p:cNvPr>
          <p:cNvSpPr txBox="1"/>
          <p:nvPr/>
        </p:nvSpPr>
        <p:spPr>
          <a:xfrm>
            <a:off x="2590800" y="20955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Windows Admin Center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2B5AC-85E4-490E-B1B3-A74E43256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0"/>
            <a:ext cx="65836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3F4629-B7BE-4E29-A533-6945C7E306E5}"/>
              </a:ext>
            </a:extLst>
          </p:cNvPr>
          <p:cNvSpPr txBox="1"/>
          <p:nvPr/>
        </p:nvSpPr>
        <p:spPr>
          <a:xfrm>
            <a:off x="2590800" y="20955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Windows Admin Center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0F00B-CE41-4E6A-8883-9084D77F1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59"/>
            <a:ext cx="9144000" cy="49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CB170073-4D73-419D-92EE-07DB8C7A5E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" y="-49589"/>
            <a:ext cx="9141407" cy="5214376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15905E3-82AD-4E01-AD90-42DE43F54A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31" y="215980"/>
            <a:ext cx="3348723" cy="2803930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AA1FF54-E268-4FFA-90B1-E18FE9330E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57" y="622378"/>
            <a:ext cx="4001868" cy="3183778"/>
          </a:xfrm>
          <a:prstGeom prst="rect">
            <a:avLst/>
          </a:prstGeom>
        </p:spPr>
      </p:pic>
      <p:pic>
        <p:nvPicPr>
          <p:cNvPr id="11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0E37E11-5F64-469F-97B5-8F29757B73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085" y="307880"/>
            <a:ext cx="2174609" cy="2466721"/>
          </a:xfrm>
          <a:prstGeom prst="rect">
            <a:avLst/>
          </a:prstGeom>
        </p:spPr>
      </p:pic>
      <p:pic>
        <p:nvPicPr>
          <p:cNvPr id="13" name="Picture 1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B5D2287-36E3-46AC-BD6D-99BF6716A4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890" y="1617944"/>
            <a:ext cx="5088803" cy="2943898"/>
          </a:xfrm>
          <a:prstGeom prst="rect">
            <a:avLst/>
          </a:prstGeom>
        </p:spPr>
      </p:pic>
      <p:pic>
        <p:nvPicPr>
          <p:cNvPr id="15" name="Picture 1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10313EE9-242B-4C06-9A34-7387477C5E5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483" y="66911"/>
            <a:ext cx="5326084" cy="3816112"/>
          </a:xfrm>
          <a:prstGeom prst="rect">
            <a:avLst/>
          </a:prstGeom>
        </p:spPr>
      </p:pic>
      <p:pic>
        <p:nvPicPr>
          <p:cNvPr id="17" name="Picture 1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AC2E4F8-A8CE-4285-B1E2-A63155FE8E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57" y="905825"/>
            <a:ext cx="5336850" cy="4117436"/>
          </a:xfrm>
          <a:prstGeom prst="rect">
            <a:avLst/>
          </a:prstGeom>
        </p:spPr>
      </p:pic>
      <p:pic>
        <p:nvPicPr>
          <p:cNvPr id="19" name="Picture 1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A42B43-5570-499E-9217-A98A04A98BA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36" y="356695"/>
            <a:ext cx="3573286" cy="2534407"/>
          </a:xfrm>
          <a:prstGeom prst="rect">
            <a:avLst/>
          </a:prstGeom>
        </p:spPr>
      </p:pic>
      <p:pic>
        <p:nvPicPr>
          <p:cNvPr id="21" name="Picture 20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296D3A63-F3AF-46AD-9BD5-8CFDFCD9150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031" y="989432"/>
            <a:ext cx="5337744" cy="3676484"/>
          </a:xfrm>
          <a:prstGeom prst="rect">
            <a:avLst/>
          </a:prstGeom>
        </p:spPr>
      </p:pic>
      <p:pic>
        <p:nvPicPr>
          <p:cNvPr id="23" name="Picture 2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CFE21873-BDE2-4ADF-923E-13CF6BE54CA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632" y="1994665"/>
            <a:ext cx="4183506" cy="3063977"/>
          </a:xfrm>
          <a:prstGeom prst="rect">
            <a:avLst/>
          </a:prstGeom>
        </p:spPr>
      </p:pic>
      <p:pic>
        <p:nvPicPr>
          <p:cNvPr id="25" name="Picture 2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4CDB4739-9D4E-4B8C-B50F-7DBC47704CC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2" y="-9491"/>
            <a:ext cx="5060989" cy="3789700"/>
          </a:xfrm>
          <a:prstGeom prst="rect">
            <a:avLst/>
          </a:prstGeom>
        </p:spPr>
      </p:pic>
      <p:pic>
        <p:nvPicPr>
          <p:cNvPr id="27" name="Picture 2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B73AAB3-152F-4EEF-9DBC-1C29375D0A5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713" y="359671"/>
            <a:ext cx="4190758" cy="3198443"/>
          </a:xfrm>
          <a:prstGeom prst="rect">
            <a:avLst/>
          </a:prstGeom>
        </p:spPr>
      </p:pic>
      <p:pic>
        <p:nvPicPr>
          <p:cNvPr id="29" name="Picture 28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99FCDE89-D5BF-4647-B1C3-BE85D31A4D8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57" y="972799"/>
            <a:ext cx="5107056" cy="4012347"/>
          </a:xfrm>
          <a:prstGeom prst="rect">
            <a:avLst/>
          </a:prstGeom>
        </p:spPr>
      </p:pic>
      <p:pic>
        <p:nvPicPr>
          <p:cNvPr id="31" name="Picture 3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1D5FC7D-1DEF-413A-8032-4E7B8227B1D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978" y="66911"/>
            <a:ext cx="4447307" cy="3272026"/>
          </a:xfrm>
          <a:prstGeom prst="rect">
            <a:avLst/>
          </a:prstGeom>
        </p:spPr>
      </p:pic>
      <p:pic>
        <p:nvPicPr>
          <p:cNvPr id="33" name="Picture 3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D5C74FD-1159-43BB-AA49-ECD6F47CC2F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79" y="2150372"/>
            <a:ext cx="3762463" cy="2979033"/>
          </a:xfrm>
          <a:prstGeom prst="rect">
            <a:avLst/>
          </a:prstGeom>
        </p:spPr>
      </p:pic>
      <p:pic>
        <p:nvPicPr>
          <p:cNvPr id="35" name="Picture 3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009C19-EA77-4DB1-AB66-637C1E76E5C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028" y="309502"/>
            <a:ext cx="5819890" cy="4528206"/>
          </a:xfrm>
          <a:prstGeom prst="rect">
            <a:avLst/>
          </a:prstGeom>
        </p:spPr>
      </p:pic>
      <p:pic>
        <p:nvPicPr>
          <p:cNvPr id="37" name="Picture 3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068421DC-68E5-47C2-803B-D3B7585D2908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776" y="737118"/>
            <a:ext cx="5922354" cy="3917787"/>
          </a:xfrm>
          <a:prstGeom prst="rect">
            <a:avLst/>
          </a:prstGeom>
        </p:spPr>
      </p:pic>
      <p:pic>
        <p:nvPicPr>
          <p:cNvPr id="22" name="Picture 21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17CFDD2D-A0F3-47FC-B1B0-BA1B522895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482" y="1101469"/>
            <a:ext cx="5337744" cy="36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278</Words>
  <Application>Microsoft Office PowerPoint</Application>
  <PresentationFormat>On-screen Show (16:9)</PresentationFormat>
  <Paragraphs>57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Windows Admin Center - arhitektura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 Žarinac</dc:creator>
  <cp:lastModifiedBy>Goran Žarinac</cp:lastModifiedBy>
  <cp:revision>17</cp:revision>
  <dcterms:created xsi:type="dcterms:W3CDTF">2006-08-16T00:00:00Z</dcterms:created>
  <dcterms:modified xsi:type="dcterms:W3CDTF">2019-04-09T20:12:45Z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