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0" r:id="rId2"/>
    <p:sldId id="259" r:id="rId3"/>
    <p:sldId id="1614" r:id="rId4"/>
    <p:sldId id="261" r:id="rId5"/>
    <p:sldId id="1593" r:id="rId6"/>
    <p:sldId id="1592" r:id="rId7"/>
    <p:sldId id="1606" r:id="rId8"/>
    <p:sldId id="1607" r:id="rId9"/>
    <p:sldId id="1594" r:id="rId10"/>
    <p:sldId id="1610" r:id="rId11"/>
    <p:sldId id="1612" r:id="rId12"/>
    <p:sldId id="1595" r:id="rId13"/>
    <p:sldId id="1596" r:id="rId14"/>
    <p:sldId id="1597" r:id="rId15"/>
    <p:sldId id="256" r:id="rId16"/>
    <p:sldId id="1598" r:id="rId17"/>
    <p:sldId id="1600" r:id="rId18"/>
    <p:sldId id="1608" r:id="rId19"/>
    <p:sldId id="1601" r:id="rId20"/>
    <p:sldId id="258" r:id="rId21"/>
    <p:sldId id="1609" r:id="rId22"/>
    <p:sldId id="1613" r:id="rId23"/>
    <p:sldId id="1603" r:id="rId24"/>
    <p:sldId id="1599" r:id="rId25"/>
    <p:sldId id="1604" r:id="rId26"/>
    <p:sldId id="1605" r:id="rId27"/>
    <p:sldId id="262" r:id="rId28"/>
    <p:sldId id="263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2B399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65738-4CCC-40AC-8E26-9592C21DB14A}" v="7" dt="2019-03-29T07:44:58.1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12" autoAdjust="0"/>
  </p:normalViewPr>
  <p:slideViewPr>
    <p:cSldViewPr>
      <p:cViewPr varScale="1">
        <p:scale>
          <a:sx n="93" d="100"/>
          <a:sy n="93" d="100"/>
        </p:scale>
        <p:origin x="918" y="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3407B-DB7C-47A0-8B22-A7891FD11070}" type="datetimeFigureOut">
              <a:rPr lang="hr-HR" smtClean="0"/>
              <a:t>1.4.2019.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AE48A-73A4-41BE-85C5-094ADA88FC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612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9F26854-F9AE-4E32-B2A5-59EE421C280D}" type="datetime8">
              <a:rPr lang="en-US" smtClean="0"/>
              <a:t>4/1/2019 3:31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51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9F26854-F9AE-4E32-B2A5-59EE421C280D}" type="datetime8">
              <a:rPr lang="en-US" smtClean="0"/>
              <a:t>4/1/2019 3:31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47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9F26854-F9AE-4E32-B2A5-59EE421C280D}" type="datetime8">
              <a:rPr lang="en-US" smtClean="0"/>
              <a:t>4/1/2019 3:31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5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F1DD190-47F2-4EC2-A20D-7847072E60CD}" type="datetime8">
              <a:rPr lang="en-US" smtClean="0"/>
              <a:t>4/1/2019 3:31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836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Otvoriti kreiranu </a:t>
            </a:r>
            <a:r>
              <a:rPr lang="hr-HR" dirty="0" err="1"/>
              <a:t>app</a:t>
            </a:r>
            <a:endParaRPr lang="hr-HR" dirty="0"/>
          </a:p>
          <a:p>
            <a:r>
              <a:rPr lang="hr-HR" dirty="0"/>
              <a:t>Pokrenuti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Pokazati network </a:t>
            </a:r>
            <a:r>
              <a:rPr lang="hr-HR" dirty="0" err="1"/>
              <a:t>tab</a:t>
            </a:r>
            <a:r>
              <a:rPr lang="hr-HR" dirty="0"/>
              <a:t> – mono, </a:t>
            </a:r>
            <a:r>
              <a:rPr lang="hr-HR" dirty="0" err="1"/>
              <a:t>dlls</a:t>
            </a:r>
            <a:endParaRPr lang="hr-HR" dirty="0"/>
          </a:p>
          <a:p>
            <a:r>
              <a:rPr lang="hr-HR" dirty="0" err="1"/>
              <a:t>Polazati</a:t>
            </a:r>
            <a:r>
              <a:rPr lang="hr-HR" dirty="0"/>
              <a:t> </a:t>
            </a:r>
            <a:r>
              <a:rPr lang="hr-HR" dirty="0" err="1"/>
              <a:t>Startup.cs</a:t>
            </a:r>
            <a:endParaRPr lang="hr-HR" dirty="0"/>
          </a:p>
          <a:p>
            <a:r>
              <a:rPr lang="hr-HR" dirty="0"/>
              <a:t>Od kuda polazi</a:t>
            </a:r>
          </a:p>
          <a:p>
            <a:r>
              <a:rPr lang="hr-HR" dirty="0" err="1"/>
              <a:t>Cshtml</a:t>
            </a:r>
            <a:r>
              <a:rPr lang="hr-HR" dirty="0"/>
              <a:t> </a:t>
            </a:r>
            <a:r>
              <a:rPr lang="hr-HR" dirty="0" err="1"/>
              <a:t>pages</a:t>
            </a:r>
            <a:endParaRPr lang="hr-HR" dirty="0"/>
          </a:p>
          <a:p>
            <a:r>
              <a:rPr lang="hr-HR" dirty="0"/>
              <a:t>Komponente &lt;</a:t>
            </a:r>
            <a:r>
              <a:rPr lang="hr-HR" dirty="0" err="1"/>
              <a:t>NekaKomponenta</a:t>
            </a:r>
            <a:r>
              <a:rPr lang="hr-HR" dirty="0"/>
              <a:t>&gt;</a:t>
            </a:r>
          </a:p>
          <a:p>
            <a:r>
              <a:rPr lang="hr-HR" dirty="0"/>
              <a:t>@</a:t>
            </a:r>
            <a:r>
              <a:rPr lang="hr-HR" dirty="0" err="1"/>
              <a:t>page</a:t>
            </a:r>
            <a:endParaRPr lang="hr-HR" dirty="0"/>
          </a:p>
          <a:p>
            <a:r>
              <a:rPr lang="hr-HR" dirty="0"/>
              <a:t>@</a:t>
            </a:r>
            <a:r>
              <a:rPr lang="hr-HR" dirty="0" err="1"/>
              <a:t>inject</a:t>
            </a:r>
            <a:endParaRPr lang="hr-HR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AE48A-73A4-41BE-85C5-094ADA88FC7A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8117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AE48A-73A4-41BE-85C5-094ADA88FC7A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946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AE48A-73A4-41BE-85C5-094ADA88FC7A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112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EE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891883"/>
            <a:ext cx="8741309" cy="2283702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168073" indent="0">
              <a:buNone/>
              <a:defRPr/>
            </a:lvl2pPr>
            <a:lvl3pPr marL="336145" indent="0">
              <a:buNone/>
              <a:defRPr/>
            </a:lvl3pPr>
            <a:lvl4pPr marL="504218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9596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Accent Color 1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1563129"/>
            <a:ext cx="8740142" cy="999376"/>
          </a:xfrm>
          <a:noFill/>
        </p:spPr>
        <p:txBody>
          <a:bodyPr tIns="91440" bIns="91440" anchor="t" anchorCtr="0">
            <a:spAutoFit/>
          </a:bodyPr>
          <a:lstStyle>
            <a:lvl1pPr>
              <a:defRPr sz="5294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91088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end4web.com/en/community/article/358/" TargetMode="External"/><Relationship Id="rId2" Type="http://schemas.openxmlformats.org/officeDocument/2006/relationships/hyperlink" Target="https://www.funkykarts.rocks/demo.html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bellard.org/jslinux/vm.html?url=https://bellard.org/jslinux/win2k.cfg&amp;mem=192&amp;graphic=1&amp;w=1024&amp;h=76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bebenita.github.io/WasmExplorer/" TargetMode="External"/><Relationship Id="rId2" Type="http://schemas.openxmlformats.org/officeDocument/2006/relationships/hyperlink" Target="https://wasdk.github.io/WasmFiddle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github.com/praeclarum/Oou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-blazor.com/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0125CA-B9E0-4F7E-95DC-FE0AB3ACC5A3}"/>
              </a:ext>
            </a:extLst>
          </p:cNvPr>
          <p:cNvSpPr txBox="1"/>
          <p:nvPr/>
        </p:nvSpPr>
        <p:spPr>
          <a:xfrm>
            <a:off x="304800" y="173355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a typeface="+mj-lt"/>
                <a:cs typeface="+mj-lt"/>
              </a:rPr>
              <a:t>BLAZOR</a:t>
            </a:r>
            <a:br>
              <a:rPr lang="en-US" sz="2400" b="1" dirty="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en-US" sz="2400" dirty="0">
                <a:solidFill>
                  <a:schemeClr val="bg1"/>
                </a:solidFill>
              </a:rPr>
              <a:t>(WEBASSEMBLY I .NET) </a:t>
            </a:r>
            <a:br>
              <a:rPr lang="en-US" sz="2400" dirty="0">
                <a:solidFill>
                  <a:schemeClr val="bg1"/>
                </a:solidFill>
                <a:cs typeface="Calibri Light"/>
              </a:rPr>
            </a:br>
            <a:r>
              <a:rPr lang="en-US" sz="2400" dirty="0">
                <a:solidFill>
                  <a:schemeClr val="bg1"/>
                </a:solidFill>
              </a:rPr>
              <a:t>WEB APLIKACIJE BUDUĆNOSTI</a:t>
            </a:r>
            <a:endParaRPr lang="hr-HR" sz="2400" dirty="0">
              <a:solidFill>
                <a:schemeClr val="bg1"/>
              </a:solidFill>
            </a:endParaRPr>
          </a:p>
          <a:p>
            <a:endParaRPr lang="hr-HR" sz="24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hr-HR" sz="24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hr-HR" sz="2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IVAN CURIĆ &amp; DOBRIŠA ADAMEC</a:t>
            </a:r>
          </a:p>
          <a:p>
            <a:endParaRPr lang="hr-HR" sz="24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hr-HR" sz="2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CITUS</a:t>
            </a:r>
            <a:r>
              <a:rPr lang="bs-Latn-BA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754D8-1216-44BB-8CE7-1BA0BB0D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333399"/>
                </a:solidFill>
              </a:rPr>
              <a:t>Primjeri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0E0DC-923C-44FC-8A6C-562D9B9C91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587" y="1414398"/>
            <a:ext cx="8741309" cy="4524315"/>
          </a:xfrm>
        </p:spPr>
        <p:txBody>
          <a:bodyPr/>
          <a:lstStyle/>
          <a:p>
            <a:r>
              <a:rPr lang="hr-HR" sz="2400" dirty="0">
                <a:solidFill>
                  <a:srgbClr val="33339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https://www.funkykarts.rocks/demo.html</a:t>
            </a:r>
            <a:endParaRPr lang="hr-HR" sz="2400" dirty="0">
              <a:solidFill>
                <a:srgbClr val="333399"/>
              </a:solidFill>
            </a:endParaRPr>
          </a:p>
          <a:p>
            <a:r>
              <a:rPr lang="hr-HR" sz="2400" dirty="0">
                <a:solidFill>
                  <a:srgbClr val="3333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https://www.blend4web.com/en/community/article/358/</a:t>
            </a:r>
            <a:endParaRPr lang="hr-HR" sz="2400" dirty="0">
              <a:solidFill>
                <a:srgbClr val="333399"/>
              </a:solidFill>
            </a:endParaRPr>
          </a:p>
          <a:p>
            <a:r>
              <a:rPr lang="hr-HR" sz="2400" dirty="0">
                <a:solidFill>
                  <a:srgbClr val="33339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https://bellard.org/jslinux/vm.html?url=https://bellard.org/jslinux/win2k.cfg&amp;mem=192&amp;graphic=1&amp;w=1024&amp;h=768</a:t>
            </a:r>
            <a:r>
              <a:rPr lang="hr-HR" sz="2400" dirty="0">
                <a:solidFill>
                  <a:srgbClr val="333399"/>
                </a:solidFill>
              </a:rPr>
              <a:t> </a:t>
            </a:r>
          </a:p>
          <a:p>
            <a:endParaRPr lang="hr-HR" sz="2400" dirty="0">
              <a:solidFill>
                <a:srgbClr val="333399"/>
              </a:solidFill>
            </a:endParaRPr>
          </a:p>
          <a:p>
            <a:r>
              <a:rPr lang="hr-HR" sz="2400" dirty="0" err="1">
                <a:solidFill>
                  <a:srgbClr val="333399"/>
                </a:solidFill>
              </a:rPr>
              <a:t>Unity</a:t>
            </a:r>
            <a:r>
              <a:rPr lang="hr-HR" sz="2400" dirty="0">
                <a:solidFill>
                  <a:srgbClr val="333399"/>
                </a:solidFill>
              </a:rPr>
              <a:t> – </a:t>
            </a:r>
            <a:r>
              <a:rPr lang="hr-HR" sz="2400" dirty="0" err="1">
                <a:solidFill>
                  <a:srgbClr val="333399"/>
                </a:solidFill>
              </a:rPr>
              <a:t>export</a:t>
            </a:r>
            <a:r>
              <a:rPr lang="hr-HR" sz="2400" dirty="0">
                <a:solidFill>
                  <a:srgbClr val="333399"/>
                </a:solidFill>
              </a:rPr>
              <a:t> to </a:t>
            </a:r>
            <a:r>
              <a:rPr lang="hr-HR" sz="2400" dirty="0" err="1">
                <a:solidFill>
                  <a:srgbClr val="333399"/>
                </a:solidFill>
              </a:rPr>
              <a:t>Wasm</a:t>
            </a:r>
            <a:endParaRPr lang="hr-HR" sz="2400" dirty="0">
              <a:solidFill>
                <a:srgbClr val="333399"/>
              </a:solidFill>
            </a:endParaRPr>
          </a:p>
          <a:p>
            <a:r>
              <a:rPr lang="hr-HR" sz="2400" dirty="0">
                <a:solidFill>
                  <a:srgbClr val="333399"/>
                </a:solidFill>
              </a:rPr>
              <a:t>Facebook – </a:t>
            </a:r>
            <a:r>
              <a:rPr lang="hr-HR" sz="2400" dirty="0" err="1">
                <a:solidFill>
                  <a:srgbClr val="333399"/>
                </a:solidFill>
              </a:rPr>
              <a:t>shrink</a:t>
            </a:r>
            <a:r>
              <a:rPr lang="hr-HR" sz="2400" dirty="0">
                <a:solidFill>
                  <a:srgbClr val="333399"/>
                </a:solidFill>
              </a:rPr>
              <a:t> </a:t>
            </a:r>
            <a:r>
              <a:rPr lang="hr-HR" sz="2400" dirty="0" err="1">
                <a:solidFill>
                  <a:srgbClr val="333399"/>
                </a:solidFill>
              </a:rPr>
              <a:t>image</a:t>
            </a:r>
            <a:r>
              <a:rPr lang="hr-HR" sz="2400" dirty="0">
                <a:solidFill>
                  <a:srgbClr val="333399"/>
                </a:solidFill>
              </a:rPr>
              <a:t> </a:t>
            </a:r>
            <a:r>
              <a:rPr lang="hr-HR" sz="2400" dirty="0" err="1">
                <a:solidFill>
                  <a:srgbClr val="333399"/>
                </a:solidFill>
              </a:rPr>
              <a:t>before</a:t>
            </a:r>
            <a:r>
              <a:rPr lang="hr-HR" sz="2400" dirty="0">
                <a:solidFill>
                  <a:srgbClr val="333399"/>
                </a:solidFill>
              </a:rPr>
              <a:t> </a:t>
            </a:r>
            <a:r>
              <a:rPr lang="hr-HR" sz="2400" dirty="0" err="1">
                <a:solidFill>
                  <a:srgbClr val="333399"/>
                </a:solidFill>
              </a:rPr>
              <a:t>upload</a:t>
            </a:r>
            <a:endParaRPr lang="hr-HR" sz="2400" dirty="0">
              <a:solidFill>
                <a:srgbClr val="333399"/>
              </a:solidFill>
            </a:endParaRPr>
          </a:p>
          <a:p>
            <a:r>
              <a:rPr lang="hr-HR" sz="2400" dirty="0" err="1">
                <a:solidFill>
                  <a:srgbClr val="333399"/>
                </a:solidFill>
              </a:rPr>
              <a:t>GoogleEarth</a:t>
            </a:r>
            <a:r>
              <a:rPr lang="hr-HR" sz="2400" dirty="0">
                <a:solidFill>
                  <a:srgbClr val="333399"/>
                </a:solidFill>
              </a:rPr>
              <a:t> </a:t>
            </a:r>
            <a:r>
              <a:rPr lang="hr-HR" sz="2400" dirty="0" err="1">
                <a:solidFill>
                  <a:srgbClr val="333399"/>
                </a:solidFill>
              </a:rPr>
              <a:t>in</a:t>
            </a:r>
            <a:r>
              <a:rPr lang="hr-HR" sz="2400" dirty="0">
                <a:solidFill>
                  <a:srgbClr val="333399"/>
                </a:solidFill>
              </a:rPr>
              <a:t> browser</a:t>
            </a:r>
          </a:p>
          <a:p>
            <a:endParaRPr lang="hr-HR" sz="2400" dirty="0">
              <a:solidFill>
                <a:srgbClr val="333399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4195289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14D4C-095C-4D79-9A14-FD31B1BA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err="1">
                <a:solidFill>
                  <a:srgbClr val="333399"/>
                </a:solidFill>
              </a:rPr>
              <a:t>AutoCAD+WA</a:t>
            </a:r>
            <a:endParaRPr lang="hr-HR" dirty="0">
              <a:solidFill>
                <a:srgbClr val="33339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595C8-F61A-4A62-8EF2-9048B6E7DB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346" y="1268016"/>
            <a:ext cx="8741309" cy="584775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BBEC63-0BA4-4DC6-8A0F-0423CB34C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175" y="0"/>
            <a:ext cx="50158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0789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B688-65BB-4360-AC1C-25287A23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98" y="-28714"/>
            <a:ext cx="7886700" cy="994172"/>
          </a:xfrm>
        </p:spPr>
        <p:txBody>
          <a:bodyPr/>
          <a:lstStyle/>
          <a:p>
            <a:r>
              <a:rPr lang="hr-HR" dirty="0">
                <a:solidFill>
                  <a:srgbClr val="333399"/>
                </a:solidFill>
              </a:rPr>
              <a:t>Primjene i eksperimenti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9B85D-40F3-424D-8EB1-9248CF2CDE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398" y="1096584"/>
            <a:ext cx="8741309" cy="3711785"/>
          </a:xfrm>
        </p:spPr>
        <p:txBody>
          <a:bodyPr/>
          <a:lstStyle/>
          <a:p>
            <a:r>
              <a:rPr lang="hr-HR" sz="2400" dirty="0">
                <a:solidFill>
                  <a:srgbClr val="333399"/>
                </a:solidFill>
              </a:rPr>
              <a:t>C, C++</a:t>
            </a:r>
          </a:p>
          <a:p>
            <a:pPr lvl="2"/>
            <a:r>
              <a:rPr lang="hr-HR" dirty="0">
                <a:solidFill>
                  <a:srgbClr val="33339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https://wasdk.github.io/WasmFiddle/</a:t>
            </a:r>
            <a:endParaRPr lang="hr-HR" dirty="0">
              <a:solidFill>
                <a:srgbClr val="333399"/>
              </a:solidFill>
            </a:endParaRPr>
          </a:p>
          <a:p>
            <a:pPr lvl="2"/>
            <a:r>
              <a:rPr lang="hr-HR" dirty="0">
                <a:solidFill>
                  <a:srgbClr val="3333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https://mbebenita.github.io/WasmExplorer/</a:t>
            </a:r>
            <a:endParaRPr lang="hr-HR" dirty="0">
              <a:solidFill>
                <a:srgbClr val="333399"/>
              </a:solidFill>
            </a:endParaRPr>
          </a:p>
          <a:p>
            <a:r>
              <a:rPr lang="hr-HR" sz="2400" dirty="0">
                <a:solidFill>
                  <a:srgbClr val="333399"/>
                </a:solidFill>
              </a:rPr>
              <a:t>Node.js – </a:t>
            </a:r>
            <a:r>
              <a:rPr lang="hr-HR" sz="2400" dirty="0" err="1">
                <a:solidFill>
                  <a:srgbClr val="333399"/>
                </a:solidFill>
              </a:rPr>
              <a:t>wasm</a:t>
            </a:r>
            <a:r>
              <a:rPr lang="hr-HR" sz="2400" dirty="0">
                <a:solidFill>
                  <a:srgbClr val="333399"/>
                </a:solidFill>
              </a:rPr>
              <a:t> </a:t>
            </a:r>
            <a:r>
              <a:rPr lang="hr-HR" sz="2400" dirty="0" err="1">
                <a:solidFill>
                  <a:srgbClr val="333399"/>
                </a:solidFill>
              </a:rPr>
              <a:t>npm</a:t>
            </a:r>
            <a:r>
              <a:rPr lang="hr-HR" sz="2400" dirty="0">
                <a:solidFill>
                  <a:srgbClr val="333399"/>
                </a:solidFill>
              </a:rPr>
              <a:t> paketi</a:t>
            </a:r>
          </a:p>
          <a:p>
            <a:r>
              <a:rPr lang="hr-HR" sz="2400" dirty="0" err="1">
                <a:solidFill>
                  <a:srgbClr val="333399"/>
                </a:solidFill>
              </a:rPr>
              <a:t>Unity</a:t>
            </a:r>
            <a:r>
              <a:rPr lang="hr-HR" sz="2400" dirty="0">
                <a:solidFill>
                  <a:srgbClr val="333399"/>
                </a:solidFill>
              </a:rPr>
              <a:t> – </a:t>
            </a:r>
            <a:r>
              <a:rPr lang="hr-HR" sz="2400" dirty="0" err="1">
                <a:solidFill>
                  <a:srgbClr val="333399"/>
                </a:solidFill>
              </a:rPr>
              <a:t>export</a:t>
            </a:r>
            <a:r>
              <a:rPr lang="hr-HR" sz="2400" dirty="0">
                <a:solidFill>
                  <a:srgbClr val="333399"/>
                </a:solidFill>
              </a:rPr>
              <a:t> to </a:t>
            </a:r>
            <a:r>
              <a:rPr lang="hr-HR" sz="2400" dirty="0" err="1">
                <a:solidFill>
                  <a:srgbClr val="333399"/>
                </a:solidFill>
              </a:rPr>
              <a:t>Wasm</a:t>
            </a:r>
            <a:endParaRPr lang="hr-HR" sz="2400" dirty="0">
              <a:solidFill>
                <a:srgbClr val="333399"/>
              </a:solidFill>
            </a:endParaRPr>
          </a:p>
          <a:p>
            <a:r>
              <a:rPr lang="hr-HR" sz="2400" dirty="0" err="1">
                <a:solidFill>
                  <a:srgbClr val="333399"/>
                </a:solidFill>
              </a:rPr>
              <a:t>Xamarin.Forms</a:t>
            </a:r>
            <a:r>
              <a:rPr lang="hr-HR" sz="2400" dirty="0">
                <a:solidFill>
                  <a:srgbClr val="333399"/>
                </a:solidFill>
              </a:rPr>
              <a:t> to </a:t>
            </a:r>
            <a:r>
              <a:rPr lang="hr-HR" sz="2400" dirty="0" err="1">
                <a:solidFill>
                  <a:srgbClr val="333399"/>
                </a:solidFill>
              </a:rPr>
              <a:t>Wasm</a:t>
            </a:r>
            <a:r>
              <a:rPr lang="hr-HR" sz="2400" dirty="0">
                <a:solidFill>
                  <a:srgbClr val="333399"/>
                </a:solidFill>
              </a:rPr>
              <a:t> 	</a:t>
            </a:r>
            <a:r>
              <a:rPr lang="hr-HR" sz="2400" dirty="0">
                <a:solidFill>
                  <a:srgbClr val="33339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https://github.com/praeclarum/Ooui</a:t>
            </a:r>
            <a:r>
              <a:rPr lang="hr-HR" sz="2400" dirty="0">
                <a:solidFill>
                  <a:srgbClr val="333399"/>
                </a:solidFill>
              </a:rPr>
              <a:t> </a:t>
            </a:r>
          </a:p>
          <a:p>
            <a:r>
              <a:rPr lang="hr-HR" sz="2400" dirty="0">
                <a:solidFill>
                  <a:srgbClr val="333399"/>
                </a:solidFill>
              </a:rPr>
              <a:t>.NET =&gt; </a:t>
            </a:r>
            <a:r>
              <a:rPr lang="hr-HR" sz="2400" dirty="0" err="1">
                <a:solidFill>
                  <a:srgbClr val="333399"/>
                </a:solidFill>
              </a:rPr>
              <a:t>Blazor</a:t>
            </a:r>
            <a:endParaRPr lang="hr-HR" sz="2400" dirty="0">
              <a:solidFill>
                <a:srgbClr val="333399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346144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Slikovni rezultat za browser mock">
            <a:extLst>
              <a:ext uri="{FF2B5EF4-FFF2-40B4-BE49-F238E27FC236}">
                <a16:creationId xmlns:a16="http://schemas.microsoft.com/office/drawing/2014/main" id="{43573FD6-C3C4-41DE-B9F6-58715BF1C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65" y="740965"/>
            <a:ext cx="6544829" cy="423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91" y="666848"/>
            <a:ext cx="8740142" cy="999376"/>
          </a:xfrm>
        </p:spPr>
        <p:txBody>
          <a:bodyPr/>
          <a:lstStyle/>
          <a:p>
            <a:r>
              <a:rPr lang="hr-HR" dirty="0" err="1"/>
              <a:t>Blazor</a:t>
            </a:r>
            <a:endParaRPr lang="en-US" dirty="0"/>
          </a:p>
        </p:txBody>
      </p:sp>
      <p:pic>
        <p:nvPicPr>
          <p:cNvPr id="2050" name="Picture 2" descr="Slikovni rezultat za blazer">
            <a:extLst>
              <a:ext uri="{FF2B5EF4-FFF2-40B4-BE49-F238E27FC236}">
                <a16:creationId xmlns:a16="http://schemas.microsoft.com/office/drawing/2014/main" id="{707731FE-91E4-45B4-ABEF-85945BCC2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151" y="753245"/>
            <a:ext cx="3916023" cy="391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likovni rezultat za blazor">
            <a:extLst>
              <a:ext uri="{FF2B5EF4-FFF2-40B4-BE49-F238E27FC236}">
                <a16:creationId xmlns:a16="http://schemas.microsoft.com/office/drawing/2014/main" id="{2B33209C-023F-44BC-9299-B05E1985B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239" y="2179565"/>
            <a:ext cx="1534908" cy="153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1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B688-65BB-4360-AC1C-25287A23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58" y="1"/>
            <a:ext cx="7886700" cy="994172"/>
          </a:xfrm>
        </p:spPr>
        <p:txBody>
          <a:bodyPr/>
          <a:lstStyle/>
          <a:p>
            <a:r>
              <a:rPr lang="hr-HR" dirty="0">
                <a:solidFill>
                  <a:srgbClr val="333399"/>
                </a:solidFill>
              </a:rPr>
              <a:t>.NET + </a:t>
            </a:r>
            <a:r>
              <a:rPr lang="hr-HR" dirty="0" err="1">
                <a:solidFill>
                  <a:srgbClr val="333399"/>
                </a:solidFill>
              </a:rPr>
              <a:t>WebAssembly</a:t>
            </a:r>
            <a:r>
              <a:rPr lang="hr-HR" dirty="0">
                <a:solidFill>
                  <a:srgbClr val="333399"/>
                </a:solidFill>
              </a:rPr>
              <a:t> = </a:t>
            </a:r>
            <a:r>
              <a:rPr lang="hr-HR" dirty="0" err="1">
                <a:solidFill>
                  <a:srgbClr val="333399"/>
                </a:solidFill>
              </a:rPr>
              <a:t>Blazor</a:t>
            </a:r>
            <a:endParaRPr lang="hr-HR" dirty="0">
              <a:solidFill>
                <a:srgbClr val="33339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9B85D-40F3-424D-8EB1-9248CF2CDE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558" y="1198814"/>
            <a:ext cx="8741309" cy="3859518"/>
          </a:xfrm>
        </p:spPr>
        <p:txBody>
          <a:bodyPr/>
          <a:lstStyle/>
          <a:p>
            <a:r>
              <a:rPr lang="hr-HR" sz="2400" dirty="0" err="1">
                <a:solidFill>
                  <a:srgbClr val="333399"/>
                </a:solidFill>
              </a:rPr>
              <a:t>Full-stack</a:t>
            </a:r>
            <a:r>
              <a:rPr lang="hr-HR" sz="2400" dirty="0">
                <a:solidFill>
                  <a:srgbClr val="333399"/>
                </a:solidFill>
              </a:rPr>
              <a:t> web development </a:t>
            </a:r>
            <a:r>
              <a:rPr lang="hr-HR" sz="2400" dirty="0" err="1">
                <a:solidFill>
                  <a:srgbClr val="333399"/>
                </a:solidFill>
              </a:rPr>
              <a:t>with</a:t>
            </a:r>
            <a:r>
              <a:rPr lang="hr-HR" sz="2400" dirty="0">
                <a:solidFill>
                  <a:srgbClr val="333399"/>
                </a:solidFill>
              </a:rPr>
              <a:t> .NET </a:t>
            </a:r>
            <a:r>
              <a:rPr lang="hr-HR" sz="2400" dirty="0" err="1">
                <a:solidFill>
                  <a:srgbClr val="333399"/>
                </a:solidFill>
              </a:rPr>
              <a:t>via</a:t>
            </a:r>
            <a:r>
              <a:rPr lang="hr-HR" sz="2400" dirty="0">
                <a:solidFill>
                  <a:srgbClr val="333399"/>
                </a:solidFill>
              </a:rPr>
              <a:t> </a:t>
            </a:r>
            <a:r>
              <a:rPr lang="hr-HR" sz="2400" dirty="0" err="1">
                <a:solidFill>
                  <a:srgbClr val="333399"/>
                </a:solidFill>
              </a:rPr>
              <a:t>WebAssembly</a:t>
            </a:r>
            <a:endParaRPr lang="hr-HR" sz="2400" dirty="0">
              <a:solidFill>
                <a:srgbClr val="333399"/>
              </a:solidFill>
            </a:endParaRPr>
          </a:p>
          <a:p>
            <a:r>
              <a:rPr lang="hr-HR" sz="2400" dirty="0">
                <a:solidFill>
                  <a:srgbClr val="333399"/>
                </a:solidFill>
              </a:rPr>
              <a:t>Browser + Razor = </a:t>
            </a:r>
            <a:r>
              <a:rPr lang="hr-HR" sz="2400" dirty="0" err="1">
                <a:solidFill>
                  <a:srgbClr val="333399"/>
                </a:solidFill>
              </a:rPr>
              <a:t>Blazor</a:t>
            </a:r>
            <a:endParaRPr lang="hr-HR" sz="2400" dirty="0">
              <a:solidFill>
                <a:srgbClr val="333399"/>
              </a:solidFill>
            </a:endParaRPr>
          </a:p>
          <a:p>
            <a:r>
              <a:rPr lang="hr-HR" sz="2400" dirty="0">
                <a:solidFill>
                  <a:srgbClr val="333399"/>
                </a:solidFill>
              </a:rPr>
              <a:t>.NET u browseru </a:t>
            </a:r>
            <a:r>
              <a:rPr lang="hr-HR" sz="2400" dirty="0" err="1">
                <a:solidFill>
                  <a:srgbClr val="333399"/>
                </a:solidFill>
              </a:rPr>
              <a:t>jeiiiii</a:t>
            </a:r>
            <a:endParaRPr lang="hr-HR" sz="2400" dirty="0">
              <a:solidFill>
                <a:srgbClr val="333399"/>
              </a:solidFill>
            </a:endParaRPr>
          </a:p>
          <a:p>
            <a:r>
              <a:rPr lang="hr-HR" sz="2400" dirty="0">
                <a:solidFill>
                  <a:srgbClr val="333399"/>
                </a:solidFill>
              </a:rPr>
              <a:t>Eksperimentalna faza 0.9.0</a:t>
            </a:r>
          </a:p>
          <a:p>
            <a:r>
              <a:rPr lang="hr-HR" sz="2400" dirty="0">
                <a:solidFill>
                  <a:srgbClr val="333399"/>
                </a:solidFill>
              </a:rPr>
              <a:t>Mono runtime</a:t>
            </a:r>
          </a:p>
          <a:p>
            <a:r>
              <a:rPr lang="hr-HR" sz="2400" dirty="0">
                <a:solidFill>
                  <a:srgbClr val="333399"/>
                </a:solidFill>
              </a:rPr>
              <a:t>	=&gt; kompiliran u WASM</a:t>
            </a:r>
          </a:p>
          <a:p>
            <a:r>
              <a:rPr lang="hr-HR" dirty="0"/>
              <a:t>		</a:t>
            </a:r>
            <a:r>
              <a:rPr lang="hr-HR" sz="2400" dirty="0">
                <a:solidFill>
                  <a:srgbClr val="333399"/>
                </a:solidFill>
              </a:rPr>
              <a:t>=&gt; izvodi .NET biblioteke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8116790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276350"/>
            <a:ext cx="2590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DEMO</a:t>
            </a:r>
          </a:p>
          <a:p>
            <a:endParaRPr lang="hr-HR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hr-HR" sz="2400" dirty="0">
                <a:solidFill>
                  <a:srgbClr val="333399"/>
                </a:solidFill>
              </a:rPr>
              <a:t>File </a:t>
            </a:r>
            <a:r>
              <a:rPr lang="hr-HR" sz="2400" dirty="0" err="1">
                <a:solidFill>
                  <a:srgbClr val="333399"/>
                </a:solidFill>
              </a:rPr>
              <a:t>new</a:t>
            </a:r>
            <a:r>
              <a:rPr lang="hr-HR" sz="2400" dirty="0">
                <a:solidFill>
                  <a:srgbClr val="333399"/>
                </a:solidFill>
              </a:rPr>
              <a:t> </a:t>
            </a:r>
            <a:r>
              <a:rPr lang="hr-HR" sz="2400" dirty="0" err="1">
                <a:solidFill>
                  <a:srgbClr val="333399"/>
                </a:solidFill>
              </a:rPr>
              <a:t>project</a:t>
            </a:r>
            <a:r>
              <a:rPr lang="hr-HR" sz="2400" dirty="0">
                <a:solidFill>
                  <a:srgbClr val="333399"/>
                </a:solidFill>
              </a:rPr>
              <a:t>, što smo dobili, gdje što kako?</a:t>
            </a:r>
          </a:p>
          <a:p>
            <a:endParaRPr lang="hr-HR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bs-Latn-BA" sz="2400" dirty="0">
              <a:solidFill>
                <a:srgbClr val="2B3990"/>
              </a:solidFill>
            </a:endParaRPr>
          </a:p>
          <a:p>
            <a:r>
              <a:rPr lang="bs-Latn-BA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709613-F484-4DF4-B58D-62F8EE2F4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540" y="148367"/>
            <a:ext cx="6037281" cy="488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947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C32C5A-F962-4AAA-A24D-A25CEEC24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992" y="1777361"/>
            <a:ext cx="5636504" cy="7846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3CB688-65BB-4360-AC1C-25287A23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54" y="1"/>
            <a:ext cx="7886700" cy="994172"/>
          </a:xfrm>
        </p:spPr>
        <p:txBody>
          <a:bodyPr/>
          <a:lstStyle/>
          <a:p>
            <a:r>
              <a:rPr lang="hr-HR" dirty="0" err="1">
                <a:solidFill>
                  <a:srgbClr val="333399"/>
                </a:solidFill>
              </a:rPr>
              <a:t>Blazor</a:t>
            </a:r>
            <a:r>
              <a:rPr lang="hr-HR" dirty="0">
                <a:solidFill>
                  <a:srgbClr val="333399"/>
                </a:solidFill>
              </a:rPr>
              <a:t>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9B85D-40F3-424D-8EB1-9248CF2CDE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921" y="693051"/>
            <a:ext cx="8741309" cy="4450449"/>
          </a:xfrm>
        </p:spPr>
        <p:txBody>
          <a:bodyPr/>
          <a:lstStyle/>
          <a:p>
            <a:r>
              <a:rPr lang="hr-HR" sz="2400" dirty="0">
                <a:solidFill>
                  <a:srgbClr val="333399"/>
                </a:solidFill>
              </a:rPr>
              <a:t>Razor </a:t>
            </a:r>
            <a:r>
              <a:rPr lang="hr-HR" sz="2400" dirty="0" err="1">
                <a:solidFill>
                  <a:srgbClr val="333399"/>
                </a:solidFill>
              </a:rPr>
              <a:t>pages</a:t>
            </a:r>
            <a:endParaRPr lang="hr-HR" sz="2400" dirty="0">
              <a:solidFill>
                <a:srgbClr val="333399"/>
              </a:solidFill>
            </a:endParaRPr>
          </a:p>
          <a:p>
            <a:pPr lvl="1"/>
            <a:r>
              <a:rPr lang="hr-HR" sz="2400" dirty="0" err="1">
                <a:solidFill>
                  <a:srgbClr val="333399"/>
                </a:solidFill>
              </a:rPr>
              <a:t>all</a:t>
            </a:r>
            <a:r>
              <a:rPr lang="hr-HR" sz="2400" dirty="0">
                <a:solidFill>
                  <a:srgbClr val="333399"/>
                </a:solidFill>
              </a:rPr>
              <a:t>-</a:t>
            </a:r>
            <a:r>
              <a:rPr lang="hr-HR" sz="2400" dirty="0" err="1">
                <a:solidFill>
                  <a:srgbClr val="333399"/>
                </a:solidFill>
              </a:rPr>
              <a:t>in</a:t>
            </a:r>
            <a:r>
              <a:rPr lang="hr-HR" sz="2400" dirty="0">
                <a:solidFill>
                  <a:srgbClr val="333399"/>
                </a:solidFill>
              </a:rPr>
              <a:t>-one (HTML+CS)</a:t>
            </a:r>
          </a:p>
          <a:p>
            <a:r>
              <a:rPr lang="hr-HR" sz="2400" dirty="0">
                <a:solidFill>
                  <a:srgbClr val="333399"/>
                </a:solidFill>
              </a:rPr>
              <a:t>Komponente</a:t>
            </a:r>
          </a:p>
          <a:p>
            <a:r>
              <a:rPr lang="hr-HR" sz="2400" dirty="0" err="1">
                <a:solidFill>
                  <a:srgbClr val="333399"/>
                </a:solidFill>
              </a:rPr>
              <a:t>Dependency</a:t>
            </a:r>
            <a:r>
              <a:rPr lang="hr-HR" sz="2400" dirty="0">
                <a:solidFill>
                  <a:srgbClr val="333399"/>
                </a:solidFill>
              </a:rPr>
              <a:t> </a:t>
            </a:r>
            <a:r>
              <a:rPr lang="hr-HR" sz="2400" dirty="0" err="1">
                <a:solidFill>
                  <a:srgbClr val="333399"/>
                </a:solidFill>
              </a:rPr>
              <a:t>injection</a:t>
            </a:r>
            <a:endParaRPr lang="hr-HR" sz="2400" dirty="0">
              <a:solidFill>
                <a:srgbClr val="333399"/>
              </a:solidFill>
            </a:endParaRPr>
          </a:p>
          <a:p>
            <a:pPr lvl="1"/>
            <a:r>
              <a:rPr lang="hr-HR" sz="2400" dirty="0">
                <a:solidFill>
                  <a:srgbClr val="333399"/>
                </a:solidFill>
              </a:rPr>
              <a:t>@</a:t>
            </a:r>
            <a:r>
              <a:rPr lang="hr-HR" sz="2400" dirty="0" err="1">
                <a:solidFill>
                  <a:srgbClr val="333399"/>
                </a:solidFill>
              </a:rPr>
              <a:t>inject</a:t>
            </a:r>
            <a:endParaRPr lang="hr-HR" sz="2400" dirty="0">
              <a:solidFill>
                <a:srgbClr val="333399"/>
              </a:solidFill>
            </a:endParaRPr>
          </a:p>
          <a:p>
            <a:r>
              <a:rPr lang="hr-HR" sz="2400" dirty="0" err="1">
                <a:solidFill>
                  <a:srgbClr val="333399"/>
                </a:solidFill>
              </a:rPr>
              <a:t>Routing</a:t>
            </a:r>
            <a:endParaRPr lang="hr-HR" sz="2400" dirty="0">
              <a:solidFill>
                <a:srgbClr val="333399"/>
              </a:solidFill>
            </a:endParaRPr>
          </a:p>
          <a:p>
            <a:pPr lvl="1"/>
            <a:r>
              <a:rPr lang="hr-HR" sz="2400" dirty="0">
                <a:solidFill>
                  <a:srgbClr val="333399"/>
                </a:solidFill>
              </a:rPr>
              <a:t>@</a:t>
            </a:r>
            <a:r>
              <a:rPr lang="hr-HR" sz="2400" dirty="0" err="1">
                <a:solidFill>
                  <a:srgbClr val="333399"/>
                </a:solidFill>
              </a:rPr>
              <a:t>page</a:t>
            </a:r>
            <a:r>
              <a:rPr lang="hr-HR" sz="2400" dirty="0">
                <a:solidFill>
                  <a:srgbClr val="333399"/>
                </a:solidFill>
              </a:rPr>
              <a:t> "/</a:t>
            </a:r>
            <a:r>
              <a:rPr lang="hr-HR" sz="2400" dirty="0" err="1">
                <a:solidFill>
                  <a:srgbClr val="333399"/>
                </a:solidFill>
              </a:rPr>
              <a:t>nekaruta</a:t>
            </a:r>
            <a:r>
              <a:rPr lang="hr-HR" sz="2400" dirty="0">
                <a:solidFill>
                  <a:srgbClr val="333399"/>
                </a:solidFill>
              </a:rPr>
              <a:t>"</a:t>
            </a:r>
          </a:p>
          <a:p>
            <a:r>
              <a:rPr lang="hr-HR" sz="2400" dirty="0" err="1">
                <a:solidFill>
                  <a:srgbClr val="333399"/>
                </a:solidFill>
              </a:rPr>
              <a:t>Layouts</a:t>
            </a:r>
            <a:r>
              <a:rPr lang="hr-HR" sz="2400" dirty="0">
                <a:solidFill>
                  <a:srgbClr val="333399"/>
                </a:solidFill>
              </a:rPr>
              <a:t> =&gt; Master </a:t>
            </a:r>
            <a:r>
              <a:rPr lang="hr-HR" sz="2400" dirty="0" err="1">
                <a:solidFill>
                  <a:srgbClr val="333399"/>
                </a:solidFill>
              </a:rPr>
              <a:t>layout</a:t>
            </a:r>
            <a:endParaRPr lang="hr-HR" sz="2400" dirty="0">
              <a:solidFill>
                <a:srgbClr val="333399"/>
              </a:solidFill>
            </a:endParaRPr>
          </a:p>
          <a:p>
            <a:r>
              <a:rPr lang="hr-HR" sz="2400" dirty="0" err="1">
                <a:solidFill>
                  <a:srgbClr val="333399"/>
                </a:solidFill>
              </a:rPr>
              <a:t>Autobuild</a:t>
            </a:r>
            <a:endParaRPr lang="hr-HR" sz="2400" dirty="0">
              <a:solidFill>
                <a:srgbClr val="333399"/>
              </a:solidFill>
            </a:endParaRPr>
          </a:p>
          <a:p>
            <a:r>
              <a:rPr lang="hr-HR" sz="2400" dirty="0" err="1">
                <a:solidFill>
                  <a:srgbClr val="333399"/>
                </a:solidFill>
              </a:rPr>
              <a:t>Experimental</a:t>
            </a:r>
            <a:r>
              <a:rPr lang="hr-HR" sz="2400" dirty="0">
                <a:solidFill>
                  <a:srgbClr val="333399"/>
                </a:solidFill>
              </a:rPr>
              <a:t> </a:t>
            </a:r>
            <a:r>
              <a:rPr lang="hr-HR" sz="2400" dirty="0" err="1">
                <a:solidFill>
                  <a:srgbClr val="333399"/>
                </a:solidFill>
              </a:rPr>
              <a:t>debugging</a:t>
            </a:r>
            <a:endParaRPr lang="hr-HR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3533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79C7-C116-4A5E-964D-363CB07C5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7AA7F-411A-4BB2-9DB4-80EE2CFC7C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930" y="891883"/>
            <a:ext cx="8741309" cy="584775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C63CC-CDA8-4909-B164-2F140688A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60" y="16510"/>
            <a:ext cx="9662234" cy="510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1198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B688-65BB-4360-AC1C-25287A23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81" y="68104"/>
            <a:ext cx="7886700" cy="994172"/>
          </a:xfrm>
        </p:spPr>
        <p:txBody>
          <a:bodyPr/>
          <a:lstStyle/>
          <a:p>
            <a:r>
              <a:rPr lang="hr-HR" dirty="0" err="1">
                <a:solidFill>
                  <a:srgbClr val="333399"/>
                </a:solidFill>
              </a:rPr>
              <a:t>Blazor</a:t>
            </a:r>
            <a:r>
              <a:rPr lang="hr-HR" dirty="0">
                <a:solidFill>
                  <a:srgbClr val="333399"/>
                </a:solidFill>
              </a:rPr>
              <a:t>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9B85D-40F3-424D-8EB1-9248CF2CDE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2691" y="1121841"/>
            <a:ext cx="8741309" cy="4154984"/>
          </a:xfrm>
        </p:spPr>
        <p:txBody>
          <a:bodyPr/>
          <a:lstStyle/>
          <a:p>
            <a:r>
              <a:rPr lang="hr-HR" sz="2400" dirty="0">
                <a:solidFill>
                  <a:srgbClr val="333399"/>
                </a:solidFill>
              </a:rPr>
              <a:t>DataBinding – two-way</a:t>
            </a:r>
          </a:p>
          <a:p>
            <a:r>
              <a:rPr lang="hr-HR" sz="2400" dirty="0" err="1">
                <a:solidFill>
                  <a:srgbClr val="333399"/>
                </a:solidFill>
              </a:rPr>
              <a:t>Dynamic</a:t>
            </a:r>
            <a:r>
              <a:rPr lang="hr-HR" sz="2400" dirty="0">
                <a:solidFill>
                  <a:srgbClr val="333399"/>
                </a:solidFill>
              </a:rPr>
              <a:t> </a:t>
            </a:r>
            <a:r>
              <a:rPr lang="hr-HR" sz="2400" dirty="0" err="1">
                <a:solidFill>
                  <a:srgbClr val="333399"/>
                </a:solidFill>
              </a:rPr>
              <a:t>Contect</a:t>
            </a:r>
            <a:r>
              <a:rPr lang="hr-HR" sz="2400" dirty="0">
                <a:solidFill>
                  <a:srgbClr val="333399"/>
                </a:solidFill>
              </a:rPr>
              <a:t> – graditi HTML</a:t>
            </a:r>
          </a:p>
          <a:p>
            <a:r>
              <a:rPr lang="hr-HR" sz="2400" dirty="0">
                <a:solidFill>
                  <a:srgbClr val="333399"/>
                </a:solidFill>
              </a:rPr>
              <a:t>Kod izvan </a:t>
            </a:r>
            <a:r>
              <a:rPr lang="hr-HR" sz="2400" dirty="0" err="1">
                <a:solidFill>
                  <a:srgbClr val="333399"/>
                </a:solidFill>
              </a:rPr>
              <a:t>View</a:t>
            </a:r>
            <a:r>
              <a:rPr lang="hr-HR" sz="2400" dirty="0">
                <a:solidFill>
                  <a:srgbClr val="333399"/>
                </a:solidFill>
              </a:rPr>
              <a:t>-a?</a:t>
            </a:r>
          </a:p>
          <a:p>
            <a:r>
              <a:rPr lang="hr-HR" sz="2400" dirty="0" err="1">
                <a:solidFill>
                  <a:srgbClr val="333399"/>
                </a:solidFill>
              </a:rPr>
              <a:t>JavaScript</a:t>
            </a:r>
            <a:r>
              <a:rPr lang="hr-HR" sz="2400" dirty="0">
                <a:solidFill>
                  <a:srgbClr val="333399"/>
                </a:solidFill>
              </a:rPr>
              <a:t> </a:t>
            </a:r>
            <a:r>
              <a:rPr lang="hr-HR" sz="2400" dirty="0" err="1">
                <a:solidFill>
                  <a:srgbClr val="333399"/>
                </a:solidFill>
              </a:rPr>
              <a:t>interop</a:t>
            </a:r>
            <a:endParaRPr lang="hr-HR" sz="2400" dirty="0">
              <a:solidFill>
                <a:srgbClr val="333399"/>
              </a:solidFill>
            </a:endParaRPr>
          </a:p>
          <a:p>
            <a:r>
              <a:rPr lang="hr-HR" sz="2400" dirty="0">
                <a:solidFill>
                  <a:srgbClr val="333399"/>
                </a:solidFill>
              </a:rPr>
              <a:t>REST API pozivi</a:t>
            </a:r>
          </a:p>
          <a:p>
            <a:r>
              <a:rPr lang="hr-HR" sz="2400" dirty="0" err="1">
                <a:solidFill>
                  <a:srgbClr val="333399"/>
                </a:solidFill>
              </a:rPr>
              <a:t>Publishing</a:t>
            </a:r>
            <a:r>
              <a:rPr lang="hr-HR" sz="2400" dirty="0">
                <a:solidFill>
                  <a:srgbClr val="333399"/>
                </a:solidFill>
              </a:rPr>
              <a:t> (</a:t>
            </a:r>
            <a:r>
              <a:rPr lang="hr-HR" sz="2400" dirty="0" err="1">
                <a:solidFill>
                  <a:srgbClr val="333399"/>
                </a:solidFill>
              </a:rPr>
              <a:t>self</a:t>
            </a:r>
            <a:r>
              <a:rPr lang="hr-HR" sz="2400" dirty="0">
                <a:solidFill>
                  <a:srgbClr val="333399"/>
                </a:solidFill>
              </a:rPr>
              <a:t> </a:t>
            </a:r>
            <a:r>
              <a:rPr lang="hr-HR" sz="2400" dirty="0" err="1">
                <a:solidFill>
                  <a:srgbClr val="333399"/>
                </a:solidFill>
              </a:rPr>
              <a:t>hosted</a:t>
            </a:r>
            <a:r>
              <a:rPr lang="hr-HR" sz="2400" dirty="0">
                <a:solidFill>
                  <a:srgbClr val="333399"/>
                </a:solidFill>
              </a:rPr>
              <a:t>, ASP.NET Core </a:t>
            </a:r>
            <a:r>
              <a:rPr lang="hr-HR" sz="2400" dirty="0" err="1">
                <a:solidFill>
                  <a:srgbClr val="333399"/>
                </a:solidFill>
              </a:rPr>
              <a:t>hosted</a:t>
            </a:r>
            <a:r>
              <a:rPr lang="hr-HR" sz="2400" dirty="0">
                <a:solidFill>
                  <a:srgbClr val="333399"/>
                </a:solidFill>
              </a:rPr>
              <a:t>, Server-side </a:t>
            </a:r>
            <a:r>
              <a:rPr lang="hr-HR" sz="2400" dirty="0" err="1">
                <a:solidFill>
                  <a:srgbClr val="333399"/>
                </a:solidFill>
              </a:rPr>
              <a:t>Blazor</a:t>
            </a:r>
            <a:r>
              <a:rPr lang="hr-HR" sz="2400" dirty="0">
                <a:solidFill>
                  <a:srgbClr val="333399"/>
                </a:solidFill>
              </a:rPr>
              <a:t>)</a:t>
            </a:r>
          </a:p>
          <a:p>
            <a:r>
              <a:rPr lang="hr-HR" sz="2400" dirty="0">
                <a:solidFill>
                  <a:srgbClr val="333399"/>
                </a:solidFill>
              </a:rPr>
              <a:t>App </a:t>
            </a:r>
            <a:r>
              <a:rPr lang="hr-HR" sz="2400" dirty="0" err="1">
                <a:solidFill>
                  <a:srgbClr val="333399"/>
                </a:solidFill>
              </a:rPr>
              <a:t>size</a:t>
            </a:r>
            <a:r>
              <a:rPr lang="hr-HR" sz="2400" dirty="0">
                <a:solidFill>
                  <a:srgbClr val="333399"/>
                </a:solidFill>
              </a:rPr>
              <a:t> </a:t>
            </a:r>
            <a:r>
              <a:rPr lang="hr-HR" sz="2400" dirty="0" err="1">
                <a:solidFill>
                  <a:srgbClr val="333399"/>
                </a:solidFill>
              </a:rPr>
              <a:t>trimming</a:t>
            </a:r>
            <a:endParaRPr lang="hr-HR" sz="2400" dirty="0">
              <a:solidFill>
                <a:srgbClr val="333399"/>
              </a:solidFill>
            </a:endParaRPr>
          </a:p>
          <a:p>
            <a:r>
              <a:rPr lang="hr-HR" sz="2400" dirty="0">
                <a:solidFill>
                  <a:srgbClr val="333399"/>
                </a:solidFill>
              </a:rPr>
              <a:t>Podrška za </a:t>
            </a:r>
            <a:r>
              <a:rPr lang="hr-HR" sz="2400" dirty="0" err="1">
                <a:solidFill>
                  <a:srgbClr val="333399"/>
                </a:solidFill>
              </a:rPr>
              <a:t>IntelliSense</a:t>
            </a:r>
            <a:r>
              <a:rPr lang="hr-HR" sz="2400" dirty="0">
                <a:solidFill>
                  <a:srgbClr val="333399"/>
                </a:solidFill>
              </a:rPr>
              <a:t> i ostale VS alate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397296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828800"/>
            <a:ext cx="4038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rgbClr val="333399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DEMO</a:t>
            </a:r>
          </a:p>
          <a:p>
            <a:endParaRPr lang="hr-HR" sz="2200" dirty="0">
              <a:solidFill>
                <a:srgbClr val="333399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hr-HR" sz="2400" dirty="0">
                <a:solidFill>
                  <a:srgbClr val="333399"/>
                </a:solidFill>
              </a:rPr>
              <a:t>Komponente, data-</a:t>
            </a:r>
            <a:r>
              <a:rPr lang="hr-HR" sz="2400" dirty="0" err="1">
                <a:solidFill>
                  <a:srgbClr val="333399"/>
                </a:solidFill>
              </a:rPr>
              <a:t>binding</a:t>
            </a:r>
            <a:r>
              <a:rPr lang="hr-HR" sz="2400" dirty="0">
                <a:solidFill>
                  <a:srgbClr val="333399"/>
                </a:solidFill>
              </a:rPr>
              <a:t>, </a:t>
            </a:r>
            <a:r>
              <a:rPr lang="hr-HR" sz="2400" dirty="0" err="1">
                <a:solidFill>
                  <a:srgbClr val="333399"/>
                </a:solidFill>
              </a:rPr>
              <a:t>routing</a:t>
            </a:r>
            <a:r>
              <a:rPr lang="hr-HR" sz="2400" dirty="0">
                <a:solidFill>
                  <a:srgbClr val="333399"/>
                </a:solidFill>
              </a:rPr>
              <a:t>…</a:t>
            </a:r>
          </a:p>
          <a:p>
            <a:endParaRPr lang="bs-Latn-BA" sz="2200" dirty="0">
              <a:solidFill>
                <a:srgbClr val="333399"/>
              </a:solidFill>
            </a:endParaRPr>
          </a:p>
          <a:p>
            <a:endParaRPr lang="bs-Latn-BA" sz="2200" dirty="0">
              <a:solidFill>
                <a:srgbClr val="333399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6F76F0-E572-490F-97C3-8CAC365F6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>
                <a:solidFill>
                  <a:srgbClr val="333399"/>
                </a:solidFill>
                <a:cs typeface="Calibri Light"/>
              </a:rPr>
              <a:t>Blazor</a:t>
            </a:r>
            <a:r>
              <a:rPr lang="sr-Latn-RS" dirty="0">
                <a:solidFill>
                  <a:srgbClr val="333399"/>
                </a:solidFill>
                <a:cs typeface="Calibri Light"/>
              </a:rPr>
              <a:t> modeli</a:t>
            </a:r>
            <a:endParaRPr lang="sr-Latn-RS" dirty="0">
              <a:solidFill>
                <a:srgbClr val="333399"/>
              </a:solidFill>
            </a:endParaRP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2F4E098-210D-480C-AADB-EF7695E8EC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236" y="1104154"/>
            <a:ext cx="8741309" cy="3701013"/>
          </a:xfrm>
        </p:spPr>
        <p:txBody>
          <a:bodyPr vert="horz" lIns="68580" tIns="34290" rIns="68580" bIns="34290" rtlCol="0" anchor="t">
            <a:spAutoFit/>
          </a:bodyPr>
          <a:lstStyle/>
          <a:p>
            <a:r>
              <a:rPr lang="sr-Latn-RS" sz="2000" dirty="0" err="1">
                <a:solidFill>
                  <a:srgbClr val="333399"/>
                </a:solidFill>
              </a:rPr>
              <a:t>Client</a:t>
            </a:r>
            <a:r>
              <a:rPr lang="sr-Latn-RS" sz="2000" dirty="0">
                <a:solidFill>
                  <a:srgbClr val="333399"/>
                </a:solidFill>
              </a:rPr>
              <a:t>-side – </a:t>
            </a:r>
            <a:r>
              <a:rPr lang="sr-Latn-RS" sz="2000" dirty="0" err="1">
                <a:solidFill>
                  <a:srgbClr val="333399"/>
                </a:solidFill>
              </a:rPr>
              <a:t>vidjeli</a:t>
            </a:r>
            <a:r>
              <a:rPr lang="sr-Latn-RS" sz="2000" dirty="0">
                <a:solidFill>
                  <a:srgbClr val="333399"/>
                </a:solidFill>
              </a:rPr>
              <a:t> u </a:t>
            </a:r>
            <a:r>
              <a:rPr lang="sr-Latn-RS" sz="2000" dirty="0" err="1">
                <a:solidFill>
                  <a:srgbClr val="333399"/>
                </a:solidFill>
              </a:rPr>
              <a:t>primjerima</a:t>
            </a:r>
            <a:endParaRPr lang="sr-Latn-RS" sz="2000" dirty="0">
              <a:solidFill>
                <a:srgbClr val="333399"/>
              </a:solidFill>
            </a:endParaRPr>
          </a:p>
          <a:p>
            <a:r>
              <a:rPr lang="sr-Latn-RS" sz="2000" dirty="0">
                <a:solidFill>
                  <a:srgbClr val="333399"/>
                </a:solidFill>
              </a:rPr>
              <a:t>Server-side</a:t>
            </a:r>
          </a:p>
          <a:p>
            <a:r>
              <a:rPr lang="sr-Latn-RS" sz="2000" dirty="0">
                <a:solidFill>
                  <a:srgbClr val="333399"/>
                </a:solidFill>
              </a:rPr>
              <a:t>       - isti kod, isti programski model ali se izvršava na serveru</a:t>
            </a:r>
          </a:p>
          <a:p>
            <a:r>
              <a:rPr lang="sr-Latn-RS" sz="2000" dirty="0">
                <a:solidFill>
                  <a:srgbClr val="333399"/>
                </a:solidFill>
              </a:rPr>
              <a:t>       - </a:t>
            </a:r>
            <a:r>
              <a:rPr lang="sr-Latn-RS" sz="2000" dirty="0" err="1">
                <a:solidFill>
                  <a:srgbClr val="333399"/>
                </a:solidFill>
              </a:rPr>
              <a:t>SignalR</a:t>
            </a:r>
            <a:r>
              <a:rPr lang="sr-Latn-RS" sz="2000" dirty="0">
                <a:solidFill>
                  <a:srgbClr val="333399"/>
                </a:solidFill>
              </a:rPr>
              <a:t> komunikacija </a:t>
            </a:r>
          </a:p>
          <a:p>
            <a:r>
              <a:rPr lang="sr-Latn-RS" sz="2000" dirty="0">
                <a:solidFill>
                  <a:srgbClr val="333399"/>
                </a:solidFill>
              </a:rPr>
              <a:t>                    - od klijenta (</a:t>
            </a:r>
            <a:r>
              <a:rPr lang="sr-Latn-RS" sz="2000" dirty="0" err="1">
                <a:solidFill>
                  <a:srgbClr val="333399"/>
                </a:solidFill>
              </a:rPr>
              <a:t>events</a:t>
            </a:r>
            <a:r>
              <a:rPr lang="sr-Latn-RS" sz="2000" dirty="0">
                <a:solidFill>
                  <a:srgbClr val="333399"/>
                </a:solidFill>
              </a:rPr>
              <a:t>, </a:t>
            </a:r>
            <a:r>
              <a:rPr lang="sr-Latn-RS" sz="2000" dirty="0" err="1">
                <a:solidFill>
                  <a:srgbClr val="333399"/>
                </a:solidFill>
              </a:rPr>
              <a:t>params</a:t>
            </a:r>
            <a:r>
              <a:rPr lang="sr-Latn-RS" sz="2000" dirty="0">
                <a:solidFill>
                  <a:srgbClr val="333399"/>
                </a:solidFill>
              </a:rPr>
              <a:t>) </a:t>
            </a:r>
          </a:p>
          <a:p>
            <a:r>
              <a:rPr lang="sr-Latn-RS" sz="2000" dirty="0">
                <a:solidFill>
                  <a:srgbClr val="333399"/>
                </a:solidFill>
              </a:rPr>
              <a:t>                    - prema klijentu (DOM </a:t>
            </a:r>
            <a:r>
              <a:rPr lang="sr-Latn-RS" sz="2000" dirty="0" err="1">
                <a:solidFill>
                  <a:srgbClr val="333399"/>
                </a:solidFill>
              </a:rPr>
              <a:t>refresh</a:t>
            </a:r>
            <a:r>
              <a:rPr lang="sr-Latn-RS" sz="2000" dirty="0">
                <a:solidFill>
                  <a:srgbClr val="333399"/>
                </a:solidFill>
              </a:rPr>
              <a:t>)</a:t>
            </a:r>
          </a:p>
          <a:p>
            <a:r>
              <a:rPr lang="sr-Latn-RS" sz="2000" dirty="0">
                <a:solidFill>
                  <a:srgbClr val="333399"/>
                </a:solidFill>
              </a:rPr>
              <a:t>       - app.</a:t>
            </a:r>
            <a:r>
              <a:rPr lang="hr-HR" sz="2000" dirty="0" err="1">
                <a:solidFill>
                  <a:srgbClr val="333399"/>
                </a:solidFill>
              </a:rPr>
              <a:t>UseServerSideBlazor</a:t>
            </a:r>
            <a:r>
              <a:rPr lang="sr-Latn-RS" sz="2000" dirty="0">
                <a:solidFill>
                  <a:srgbClr val="333399"/>
                </a:solidFill>
              </a:rPr>
              <a:t>()  umjesto </a:t>
            </a:r>
            <a:r>
              <a:rPr lang="sr-Latn-RS" sz="2000" dirty="0" err="1">
                <a:solidFill>
                  <a:srgbClr val="333399"/>
                </a:solidFill>
              </a:rPr>
              <a:t>app.UseBlazor</a:t>
            </a:r>
            <a:r>
              <a:rPr lang="sr-Latn-RS" sz="2000" dirty="0">
                <a:solidFill>
                  <a:srgbClr val="333399"/>
                </a:solidFill>
              </a:rPr>
              <a:t> (i obrnuto) !!!</a:t>
            </a:r>
          </a:p>
          <a:p>
            <a:r>
              <a:rPr lang="sr-Latn-RS" sz="2000" dirty="0">
                <a:solidFill>
                  <a:srgbClr val="333399"/>
                </a:solidFill>
              </a:rPr>
              <a:t>       - </a:t>
            </a:r>
            <a:r>
              <a:rPr lang="hr-HR" sz="2000" dirty="0">
                <a:solidFill>
                  <a:srgbClr val="333399"/>
                </a:solidFill>
              </a:rPr>
              <a:t>blazor.server.js   umjesto   blazor.webassembly.js</a:t>
            </a:r>
            <a:endParaRPr lang="sr-Latn-RS" sz="2000" dirty="0">
              <a:solidFill>
                <a:srgbClr val="333399"/>
              </a:solidFill>
            </a:endParaRPr>
          </a:p>
          <a:p>
            <a:endParaRPr lang="sr-Latn-RS" sz="2000" dirty="0">
              <a:solidFill>
                <a:srgbClr val="333399"/>
              </a:solidFill>
            </a:endParaRPr>
          </a:p>
          <a:p>
            <a:r>
              <a:rPr lang="sr-Latn-RS" sz="2000" dirty="0">
                <a:solidFill>
                  <a:srgbClr val="333399"/>
                </a:solidFill>
              </a:rPr>
              <a:t>ASP.NET </a:t>
            </a:r>
            <a:r>
              <a:rPr lang="sr-Latn-RS" sz="2000" dirty="0" err="1">
                <a:solidFill>
                  <a:srgbClr val="333399"/>
                </a:solidFill>
              </a:rPr>
              <a:t>Core</a:t>
            </a:r>
            <a:r>
              <a:rPr lang="sr-Latn-RS" sz="2000" dirty="0">
                <a:solidFill>
                  <a:srgbClr val="333399"/>
                </a:solidFill>
              </a:rPr>
              <a:t> 3 =&gt; </a:t>
            </a:r>
            <a:r>
              <a:rPr lang="sr-Latn-RS" sz="2000" dirty="0" err="1">
                <a:solidFill>
                  <a:srgbClr val="333399"/>
                </a:solidFill>
              </a:rPr>
              <a:t>Razor</a:t>
            </a:r>
            <a:r>
              <a:rPr lang="sr-Latn-RS" sz="2000" dirty="0">
                <a:solidFill>
                  <a:srgbClr val="333399"/>
                </a:solidFill>
              </a:rPr>
              <a:t> </a:t>
            </a:r>
            <a:r>
              <a:rPr lang="sr-Latn-RS" sz="2000" dirty="0" err="1">
                <a:solidFill>
                  <a:srgbClr val="333399"/>
                </a:solidFill>
              </a:rPr>
              <a:t>components</a:t>
            </a:r>
            <a:r>
              <a:rPr lang="sr-Latn-RS" sz="2000" dirty="0">
                <a:solidFill>
                  <a:srgbClr val="333399"/>
                </a:solidFill>
              </a:rPr>
              <a:t> =&gt; </a:t>
            </a:r>
            <a:r>
              <a:rPr lang="sr-Latn-RS" sz="2000" dirty="0" err="1">
                <a:solidFill>
                  <a:srgbClr val="333399"/>
                </a:solidFill>
              </a:rPr>
              <a:t>Blazor</a:t>
            </a:r>
            <a:r>
              <a:rPr lang="sr-Latn-RS" sz="2000" dirty="0">
                <a:solidFill>
                  <a:srgbClr val="333399"/>
                </a:solidFill>
              </a:rPr>
              <a:t> server side uključen u MVC </a:t>
            </a:r>
            <a:r>
              <a:rPr lang="sr-Latn-RS" sz="2000" dirty="0" err="1">
                <a:solidFill>
                  <a:srgbClr val="333399"/>
                </a:solidFill>
              </a:rPr>
              <a:t>proj</a:t>
            </a:r>
            <a:endParaRPr lang="sr-Latn-RS" sz="2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5425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6B779-5843-4B22-BDC8-9E85E22C8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Client vs. Server Blazor</a:t>
            </a:r>
          </a:p>
        </p:txBody>
      </p:sp>
      <p:pic>
        <p:nvPicPr>
          <p:cNvPr id="1026" name="Picture 2" descr="Blazor runs inside your browser, no plugins needed">
            <a:extLst>
              <a:ext uri="{FF2B5EF4-FFF2-40B4-BE49-F238E27FC236}">
                <a16:creationId xmlns:a16="http://schemas.microsoft.com/office/drawing/2014/main" id="{AC0D01EE-DCE2-4618-AB33-2465607B3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76350"/>
            <a:ext cx="3962400" cy="333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re's Razor Components running on the server">
            <a:extLst>
              <a:ext uri="{FF2B5EF4-FFF2-40B4-BE49-F238E27FC236}">
                <a16:creationId xmlns:a16="http://schemas.microsoft.com/office/drawing/2014/main" id="{946115E1-0832-42DA-BE21-DBAF15918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25" y="1428750"/>
            <a:ext cx="44494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E023D9-2EA0-469D-A77C-46B69148D776}"/>
              </a:ext>
            </a:extLst>
          </p:cNvPr>
          <p:cNvCxnSpPr>
            <a:cxnSpLocks/>
          </p:cNvCxnSpPr>
          <p:nvPr/>
        </p:nvCxnSpPr>
        <p:spPr>
          <a:xfrm>
            <a:off x="4191000" y="1063229"/>
            <a:ext cx="0" cy="3794521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09880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B688-65BB-4360-AC1C-25287A23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12" y="1"/>
            <a:ext cx="7886700" cy="994172"/>
          </a:xfrm>
        </p:spPr>
        <p:txBody>
          <a:bodyPr/>
          <a:lstStyle/>
          <a:p>
            <a:r>
              <a:rPr lang="hr-HR" dirty="0">
                <a:solidFill>
                  <a:srgbClr val="333399"/>
                </a:solidFill>
              </a:rPr>
              <a:t>Danas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9B85D-40F3-424D-8EB1-9248CF2CDE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012" y="971550"/>
            <a:ext cx="8741309" cy="3762568"/>
          </a:xfrm>
        </p:spPr>
        <p:txBody>
          <a:bodyPr vert="horz" lIns="68580" tIns="34290" rIns="68580" bIns="34290" rtlCol="0" anchor="t">
            <a:spAutoFit/>
          </a:bodyPr>
          <a:lstStyle/>
          <a:p>
            <a:r>
              <a:rPr lang="hr-HR" sz="2400" dirty="0">
                <a:solidFill>
                  <a:srgbClr val="333399"/>
                </a:solidFill>
              </a:rPr>
              <a:t>Još je rano… eksperimentiramo... </a:t>
            </a:r>
          </a:p>
          <a:p>
            <a:r>
              <a:rPr lang="hr-HR" sz="2400" dirty="0">
                <a:solidFill>
                  <a:srgbClr val="333399"/>
                </a:solidFill>
              </a:rPr>
              <a:t>       … ali eksperimentirali smo i ASP.NET 5… a vidi nas sad </a:t>
            </a:r>
            <a:r>
              <a:rPr lang="hr-HR" sz="2400" dirty="0">
                <a:solidFill>
                  <a:srgbClr val="333399"/>
                </a:solidFill>
                <a:sym typeface="Wingdings" panose="05000000000000000000" pitchFamily="2" charset="2"/>
              </a:rPr>
              <a:t></a:t>
            </a:r>
            <a:endParaRPr lang="hr-HR" sz="2400" dirty="0">
              <a:solidFill>
                <a:srgbClr val="333399"/>
              </a:solidFill>
            </a:endParaRPr>
          </a:p>
          <a:p>
            <a:r>
              <a:rPr lang="hr-HR" sz="2400" dirty="0">
                <a:solidFill>
                  <a:srgbClr val="333399"/>
                </a:solidFill>
              </a:rPr>
              <a:t>Sa </a:t>
            </a:r>
            <a:r>
              <a:rPr lang="hr-HR" sz="2400" dirty="0" err="1">
                <a:solidFill>
                  <a:srgbClr val="333399"/>
                </a:solidFill>
              </a:rPr>
              <a:t>Blazorom</a:t>
            </a:r>
            <a:r>
              <a:rPr lang="hr-HR" sz="2400" dirty="0">
                <a:solidFill>
                  <a:srgbClr val="333399"/>
                </a:solidFill>
              </a:rPr>
              <a:t> možete pisati web </a:t>
            </a:r>
            <a:r>
              <a:rPr lang="hr-HR" sz="2400" dirty="0" err="1">
                <a:solidFill>
                  <a:srgbClr val="333399"/>
                </a:solidFill>
              </a:rPr>
              <a:t>app</a:t>
            </a:r>
            <a:r>
              <a:rPr lang="hr-HR" sz="2400" dirty="0">
                <a:solidFill>
                  <a:srgbClr val="333399"/>
                </a:solidFill>
              </a:rPr>
              <a:t> </a:t>
            </a:r>
            <a:r>
              <a:rPr lang="hr-HR" sz="2400" dirty="0" err="1">
                <a:solidFill>
                  <a:srgbClr val="333399"/>
                </a:solidFill>
              </a:rPr>
              <a:t>client</a:t>
            </a:r>
            <a:r>
              <a:rPr lang="hr-HR" sz="2400" dirty="0">
                <a:solidFill>
                  <a:srgbClr val="333399"/>
                </a:solidFill>
              </a:rPr>
              <a:t>-side sa .NET-om</a:t>
            </a:r>
          </a:p>
          <a:p>
            <a:r>
              <a:rPr lang="hr-HR" sz="2400" dirty="0">
                <a:solidFill>
                  <a:srgbClr val="333399"/>
                </a:solidFill>
              </a:rPr>
              <a:t>Ipak… već sada u svim browserima novim</a:t>
            </a:r>
          </a:p>
          <a:p>
            <a:endParaRPr lang="hr-HR" sz="3600" dirty="0">
              <a:hlinkClick r:id="" action="ppaction://noaction"/>
            </a:endParaRPr>
          </a:p>
          <a:p>
            <a:r>
              <a:rPr lang="hr-HR" sz="2400" dirty="0">
                <a:solidFill>
                  <a:srgbClr val="333399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https://blazor.net/</a:t>
            </a:r>
            <a:r>
              <a:rPr lang="hr-HR" sz="2400" dirty="0">
                <a:solidFill>
                  <a:srgbClr val="333399"/>
                </a:solidFill>
              </a:rPr>
              <a:t> </a:t>
            </a:r>
          </a:p>
          <a:p>
            <a:endParaRPr lang="hr-HR" sz="2400" dirty="0">
              <a:solidFill>
                <a:srgbClr val="333399"/>
              </a:solidFill>
            </a:endParaRPr>
          </a:p>
          <a:p>
            <a:r>
              <a:rPr lang="hr-HR" sz="2400" dirty="0">
                <a:solidFill>
                  <a:srgbClr val="333399"/>
                </a:solidFill>
              </a:rPr>
              <a:t>Pa dakle…</a:t>
            </a:r>
          </a:p>
        </p:txBody>
      </p:sp>
    </p:spTree>
    <p:extLst>
      <p:ext uri="{BB962C8B-B14F-4D97-AF65-F5344CB8AC3E}">
        <p14:creationId xmlns:p14="http://schemas.microsoft.com/office/powerpoint/2010/main" val="184123548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B688-65BB-4360-AC1C-25287A23D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333399"/>
                </a:solidFill>
              </a:rPr>
              <a:t>Isprobajte… potrebno vam je…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9B85D-40F3-424D-8EB1-9248CF2CDE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229" y="1230987"/>
            <a:ext cx="8741309" cy="3564053"/>
          </a:xfrm>
        </p:spPr>
        <p:txBody>
          <a:bodyPr/>
          <a:lstStyle/>
          <a:p>
            <a:r>
              <a:rPr lang="en-US" sz="2400" dirty="0">
                <a:solidFill>
                  <a:srgbClr val="333399"/>
                </a:solidFill>
              </a:rPr>
              <a:t>.NET Core </a:t>
            </a:r>
            <a:r>
              <a:rPr lang="hr-HR" sz="2400" dirty="0">
                <a:solidFill>
                  <a:srgbClr val="333399"/>
                </a:solidFill>
              </a:rPr>
              <a:t>3</a:t>
            </a:r>
            <a:r>
              <a:rPr lang="en-US" sz="2400" dirty="0">
                <a:solidFill>
                  <a:srgbClr val="333399"/>
                </a:solidFill>
              </a:rPr>
              <a:t>.</a:t>
            </a:r>
            <a:r>
              <a:rPr lang="hr-HR" sz="2400" dirty="0">
                <a:solidFill>
                  <a:srgbClr val="333399"/>
                </a:solidFill>
              </a:rPr>
              <a:t>0</a:t>
            </a:r>
            <a:r>
              <a:rPr lang="en-US" sz="2400" dirty="0">
                <a:solidFill>
                  <a:srgbClr val="333399"/>
                </a:solidFill>
              </a:rPr>
              <a:t> SDK</a:t>
            </a:r>
            <a:r>
              <a:rPr lang="hr-HR" sz="2400" dirty="0">
                <a:solidFill>
                  <a:srgbClr val="333399"/>
                </a:solidFill>
              </a:rPr>
              <a:t> Preview 3</a:t>
            </a:r>
          </a:p>
          <a:p>
            <a:r>
              <a:rPr lang="hr-HR" sz="2400" dirty="0">
                <a:solidFill>
                  <a:srgbClr val="333399"/>
                </a:solidFill>
              </a:rPr>
              <a:t>Visual Studio 2019 Preview 4 verzija</a:t>
            </a:r>
          </a:p>
          <a:p>
            <a:r>
              <a:rPr lang="hr-HR" sz="2400" dirty="0">
                <a:solidFill>
                  <a:srgbClr val="333399"/>
                </a:solidFill>
              </a:rPr>
              <a:t>	može side-</a:t>
            </a:r>
            <a:r>
              <a:rPr lang="hr-HR" sz="2400" dirty="0" err="1">
                <a:solidFill>
                  <a:srgbClr val="333399"/>
                </a:solidFill>
              </a:rPr>
              <a:t>by</a:t>
            </a:r>
            <a:r>
              <a:rPr lang="hr-HR" sz="2400" dirty="0">
                <a:solidFill>
                  <a:srgbClr val="333399"/>
                </a:solidFill>
              </a:rPr>
              <a:t>-side!</a:t>
            </a:r>
          </a:p>
          <a:p>
            <a:r>
              <a:rPr lang="hr-HR" sz="2400" dirty="0" err="1">
                <a:solidFill>
                  <a:srgbClr val="333399"/>
                </a:solidFill>
              </a:rPr>
              <a:t>Blazor</a:t>
            </a:r>
            <a:r>
              <a:rPr lang="hr-HR" sz="2400" dirty="0">
                <a:solidFill>
                  <a:srgbClr val="333399"/>
                </a:solidFill>
              </a:rPr>
              <a:t> </a:t>
            </a:r>
            <a:r>
              <a:rPr lang="hr-HR" sz="2400" dirty="0" err="1">
                <a:solidFill>
                  <a:srgbClr val="333399"/>
                </a:solidFill>
              </a:rPr>
              <a:t>Language</a:t>
            </a:r>
            <a:r>
              <a:rPr lang="hr-HR" sz="2400" dirty="0">
                <a:solidFill>
                  <a:srgbClr val="333399"/>
                </a:solidFill>
              </a:rPr>
              <a:t> </a:t>
            </a:r>
            <a:r>
              <a:rPr lang="hr-HR" sz="2400" dirty="0" err="1">
                <a:solidFill>
                  <a:srgbClr val="333399"/>
                </a:solidFill>
              </a:rPr>
              <a:t>Services</a:t>
            </a:r>
            <a:r>
              <a:rPr lang="hr-HR" sz="2400" dirty="0">
                <a:solidFill>
                  <a:srgbClr val="333399"/>
                </a:solidFill>
              </a:rPr>
              <a:t> ekstenzija</a:t>
            </a:r>
          </a:p>
          <a:p>
            <a:r>
              <a:rPr lang="hr-HR" sz="2400" dirty="0">
                <a:solidFill>
                  <a:srgbClr val="333399"/>
                </a:solidFill>
              </a:rPr>
              <a:t>	</a:t>
            </a:r>
          </a:p>
          <a:p>
            <a:endParaRPr lang="hr-HR" sz="2400" dirty="0">
              <a:solidFill>
                <a:srgbClr val="333399"/>
              </a:solidFill>
            </a:endParaRPr>
          </a:p>
          <a:p>
            <a:r>
              <a:rPr lang="hr-HR" sz="2400" dirty="0">
                <a:solidFill>
                  <a:srgbClr val="333399"/>
                </a:solidFill>
              </a:rPr>
              <a:t>I </a:t>
            </a:r>
            <a:r>
              <a:rPr lang="hr-HR" sz="2400" dirty="0" err="1">
                <a:solidFill>
                  <a:srgbClr val="333399"/>
                </a:solidFill>
              </a:rPr>
              <a:t>juhuuuuu</a:t>
            </a:r>
            <a:r>
              <a:rPr lang="hr-HR" sz="2400" dirty="0">
                <a:solidFill>
                  <a:srgbClr val="333399"/>
                </a:solidFill>
              </a:rPr>
              <a:t>… vozi miško!</a:t>
            </a:r>
          </a:p>
          <a:p>
            <a:r>
              <a:rPr lang="hr-HR" sz="2400" dirty="0">
                <a:solidFill>
                  <a:srgbClr val="333399"/>
                </a:solidFill>
              </a:rPr>
              <a:t>Dobra početnica: </a:t>
            </a:r>
            <a:r>
              <a:rPr lang="hr-HR" sz="2400" dirty="0">
                <a:solidFill>
                  <a:srgbClr val="33339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https://learn-blazor.com/</a:t>
            </a:r>
            <a:r>
              <a:rPr lang="hr-HR" sz="2400" dirty="0">
                <a:solidFill>
                  <a:srgbClr val="3333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523670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AFDA9-267E-4E30-8737-B54B8F061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solidFill>
                  <a:srgbClr val="333399"/>
                </a:solidFill>
              </a:rPr>
              <a:t>Aaaaa</a:t>
            </a:r>
            <a:r>
              <a:rPr lang="hr-HR" dirty="0">
                <a:solidFill>
                  <a:srgbClr val="333399"/>
                </a:solidFill>
              </a:rPr>
              <a:t> </a:t>
            </a:r>
            <a:r>
              <a:rPr lang="hr-HR" dirty="0" err="1">
                <a:solidFill>
                  <a:srgbClr val="333399"/>
                </a:solidFill>
              </a:rPr>
              <a:t>Silverlight</a:t>
            </a:r>
            <a:r>
              <a:rPr lang="hr-HR" dirty="0">
                <a:solidFill>
                  <a:srgbClr val="333399"/>
                </a:solidFill>
              </a:rPr>
              <a:t> </a:t>
            </a:r>
            <a:r>
              <a:rPr lang="hr-HR" dirty="0" err="1">
                <a:solidFill>
                  <a:srgbClr val="333399"/>
                </a:solidFill>
              </a:rPr>
              <a:t>dejavu</a:t>
            </a:r>
            <a:endParaRPr lang="hr-HR" dirty="0">
              <a:solidFill>
                <a:srgbClr val="33339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C925C-CD86-4CFF-9A3C-776DA8E19B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881" y="1691879"/>
            <a:ext cx="3305566" cy="3217932"/>
          </a:xfrm>
        </p:spPr>
        <p:txBody>
          <a:bodyPr/>
          <a:lstStyle/>
          <a:p>
            <a:pPr defTabSz="932742">
              <a:lnSpc>
                <a:spcPct val="90000"/>
              </a:lnSpc>
              <a:buSzPct val="90000"/>
            </a:pPr>
            <a:r>
              <a:rPr lang="hr-HR" sz="2400" dirty="0" err="1">
                <a:solidFill>
                  <a:srgbClr val="333399"/>
                </a:solidFill>
              </a:rPr>
              <a:t>Silverlight</a:t>
            </a:r>
            <a:endParaRPr lang="hr-HR" sz="2400" dirty="0">
              <a:solidFill>
                <a:srgbClr val="333399"/>
              </a:solidFill>
            </a:endParaRPr>
          </a:p>
          <a:p>
            <a:pPr lvl="1" defTabSz="932742">
              <a:lnSpc>
                <a:spcPct val="90000"/>
              </a:lnSpc>
              <a:buSzPct val="90000"/>
            </a:pPr>
            <a:r>
              <a:rPr lang="hr-HR" sz="2400" dirty="0">
                <a:solidFill>
                  <a:srgbClr val="333399"/>
                </a:solidFill>
              </a:rPr>
              <a:t>.NET izvorni kod</a:t>
            </a:r>
          </a:p>
          <a:p>
            <a:pPr lvl="1" defTabSz="932742">
              <a:lnSpc>
                <a:spcPct val="90000"/>
              </a:lnSpc>
              <a:buSzPct val="90000"/>
            </a:pPr>
            <a:r>
              <a:rPr lang="hr-HR" sz="2400" dirty="0">
                <a:solidFill>
                  <a:srgbClr val="333399"/>
                </a:solidFill>
              </a:rPr>
              <a:t>U nekim browserima</a:t>
            </a:r>
          </a:p>
          <a:p>
            <a:pPr lvl="1" defTabSz="932742">
              <a:lnSpc>
                <a:spcPct val="90000"/>
              </a:lnSpc>
              <a:buSzPct val="90000"/>
            </a:pPr>
            <a:r>
              <a:rPr lang="hr-HR" sz="2400" dirty="0">
                <a:solidFill>
                  <a:srgbClr val="333399"/>
                </a:solidFill>
              </a:rPr>
              <a:t>Na nekim platformama</a:t>
            </a:r>
          </a:p>
          <a:p>
            <a:pPr lvl="1" defTabSz="932742">
              <a:lnSpc>
                <a:spcPct val="90000"/>
              </a:lnSpc>
              <a:buSzPct val="90000"/>
            </a:pPr>
            <a:r>
              <a:rPr lang="hr-HR" sz="2400" dirty="0">
                <a:solidFill>
                  <a:srgbClr val="333399"/>
                </a:solidFill>
              </a:rPr>
              <a:t>Potreban </a:t>
            </a:r>
            <a:r>
              <a:rPr lang="hr-HR" sz="2400" dirty="0" err="1">
                <a:solidFill>
                  <a:srgbClr val="333399"/>
                </a:solidFill>
              </a:rPr>
              <a:t>plugin</a:t>
            </a:r>
            <a:endParaRPr lang="hr-HR" sz="2400" dirty="0">
              <a:solidFill>
                <a:srgbClr val="333399"/>
              </a:solidFill>
            </a:endParaRPr>
          </a:p>
          <a:p>
            <a:pPr lvl="1" defTabSz="932742">
              <a:lnSpc>
                <a:spcPct val="90000"/>
              </a:lnSpc>
              <a:buSzPct val="90000"/>
            </a:pPr>
            <a:endParaRPr lang="hr-HR" sz="2400" dirty="0">
              <a:solidFill>
                <a:srgbClr val="333399"/>
              </a:solidFill>
            </a:endParaRPr>
          </a:p>
          <a:p>
            <a:pPr lvl="1"/>
            <a:endParaRPr lang="hr-HR" sz="2063" dirty="0"/>
          </a:p>
          <a:p>
            <a:pPr lvl="1"/>
            <a:endParaRPr lang="hr-HR" sz="2063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25FF6C9-5C17-426C-B775-7C287BFEEBDC}"/>
              </a:ext>
            </a:extLst>
          </p:cNvPr>
          <p:cNvSpPr txBox="1">
            <a:spLocks/>
          </p:cNvSpPr>
          <p:nvPr/>
        </p:nvSpPr>
        <p:spPr>
          <a:xfrm>
            <a:off x="4295452" y="1657350"/>
            <a:ext cx="4826939" cy="2790350"/>
          </a:xfrm>
          <a:prstGeom prst="rect">
            <a:avLst/>
          </a:prstGeom>
        </p:spPr>
        <p:txBody>
          <a:bodyPr vert="horz" wrap="square" lIns="107571" tIns="67232" rIns="107571" bIns="67232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3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286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 err="1">
                <a:solidFill>
                  <a:srgbClr val="333399"/>
                </a:solidFill>
                <a:latin typeface="+mn-lt"/>
              </a:rPr>
              <a:t>Blazor</a:t>
            </a:r>
            <a:endParaRPr lang="hr-HR" sz="2400" dirty="0">
              <a:solidFill>
                <a:srgbClr val="333399"/>
              </a:solidFill>
              <a:latin typeface="+mn-lt"/>
            </a:endParaRPr>
          </a:p>
          <a:p>
            <a:pPr lvl="1"/>
            <a:r>
              <a:rPr lang="hr-HR" sz="2400" dirty="0">
                <a:solidFill>
                  <a:srgbClr val="333399"/>
                </a:solidFill>
              </a:rPr>
              <a:t>.NET izvorni kod</a:t>
            </a:r>
          </a:p>
          <a:p>
            <a:pPr lvl="1"/>
            <a:r>
              <a:rPr lang="hr-HR" sz="2400" dirty="0">
                <a:solidFill>
                  <a:srgbClr val="333399"/>
                </a:solidFill>
              </a:rPr>
              <a:t>U svim „modernim” browserima</a:t>
            </a:r>
          </a:p>
          <a:p>
            <a:pPr lvl="1"/>
            <a:r>
              <a:rPr lang="hr-HR" sz="2400" dirty="0">
                <a:solidFill>
                  <a:srgbClr val="333399"/>
                </a:solidFill>
              </a:rPr>
              <a:t>Na svim platformama</a:t>
            </a:r>
          </a:p>
          <a:p>
            <a:pPr lvl="1"/>
            <a:r>
              <a:rPr lang="hr-HR" sz="2400" dirty="0" err="1">
                <a:solidFill>
                  <a:srgbClr val="333399"/>
                </a:solidFill>
              </a:rPr>
              <a:t>Plugin</a:t>
            </a:r>
            <a:r>
              <a:rPr lang="hr-HR" sz="2400" dirty="0">
                <a:solidFill>
                  <a:srgbClr val="333399"/>
                </a:solidFill>
              </a:rPr>
              <a:t> nepotreban</a:t>
            </a:r>
          </a:p>
          <a:p>
            <a:pPr lvl="1"/>
            <a:endParaRPr lang="hr-HR" sz="2059" dirty="0"/>
          </a:p>
          <a:p>
            <a:pPr lvl="1"/>
            <a:endParaRPr lang="hr-HR" sz="2059" dirty="0"/>
          </a:p>
        </p:txBody>
      </p:sp>
    </p:spTree>
    <p:extLst>
      <p:ext uri="{BB962C8B-B14F-4D97-AF65-F5344CB8AC3E}">
        <p14:creationId xmlns:p14="http://schemas.microsoft.com/office/powerpoint/2010/main" val="381063053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AFDA9-267E-4E30-8737-B54B8F061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65" y="1"/>
            <a:ext cx="7886700" cy="994172"/>
          </a:xfrm>
        </p:spPr>
        <p:txBody>
          <a:bodyPr/>
          <a:lstStyle/>
          <a:p>
            <a:r>
              <a:rPr lang="hr-HR" dirty="0">
                <a:solidFill>
                  <a:srgbClr val="333399"/>
                </a:solidFill>
              </a:rPr>
              <a:t>Osobni plan!!! </a:t>
            </a:r>
            <a:r>
              <a:rPr lang="hr-HR" dirty="0">
                <a:solidFill>
                  <a:srgbClr val="333399"/>
                </a:solidFill>
                <a:sym typeface="Wingdings" panose="05000000000000000000" pitchFamily="2" charset="2"/>
              </a:rPr>
              <a:t></a:t>
            </a:r>
            <a:endParaRPr lang="hr-HR" dirty="0">
              <a:solidFill>
                <a:srgbClr val="333399"/>
              </a:solidFill>
            </a:endParaRPr>
          </a:p>
        </p:txBody>
      </p:sp>
      <p:pic>
        <p:nvPicPr>
          <p:cNvPr id="1026" name="Picture 2" descr="Slikovni rezultat za hibernation SF">
            <a:extLst>
              <a:ext uri="{FF2B5EF4-FFF2-40B4-BE49-F238E27FC236}">
                <a16:creationId xmlns:a16="http://schemas.microsoft.com/office/drawing/2014/main" id="{9AE68E66-87E7-4497-98EA-42501E15F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95350"/>
            <a:ext cx="7003319" cy="467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12380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228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A987E7-B745-4AC4-AFB4-015162441A04}"/>
              </a:ext>
            </a:extLst>
          </p:cNvPr>
          <p:cNvSpPr txBox="1">
            <a:spLocks/>
          </p:cNvSpPr>
          <p:nvPr/>
        </p:nvSpPr>
        <p:spPr>
          <a:xfrm>
            <a:off x="685800" y="1962150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rgbClr val="333399"/>
                </a:solidFill>
              </a:rPr>
              <a:t>Hvala na pažnji!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303D-2FF1-4D03-92B7-B78FBD27A5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14F8E7-8F8D-4C65-A7D4-C9FB7A0BD1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A91D1-7058-488A-A3E5-2204A3D79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9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45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Sadržaj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C7A7FA5-B528-4334-9ABA-BADCA1B7AC74}"/>
              </a:ext>
            </a:extLst>
          </p:cNvPr>
          <p:cNvSpPr txBox="1">
            <a:spLocks/>
          </p:cNvSpPr>
          <p:nvPr/>
        </p:nvSpPr>
        <p:spPr>
          <a:xfrm>
            <a:off x="565000" y="1230987"/>
            <a:ext cx="8741309" cy="39826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200" dirty="0">
                <a:solidFill>
                  <a:srgbClr val="333399"/>
                </a:solidFill>
              </a:rPr>
              <a:t>Potreba</a:t>
            </a:r>
          </a:p>
          <a:p>
            <a:r>
              <a:rPr lang="hr-HR" sz="3200" dirty="0">
                <a:solidFill>
                  <a:srgbClr val="333399"/>
                </a:solidFill>
              </a:rPr>
              <a:t>Web </a:t>
            </a:r>
            <a:r>
              <a:rPr lang="hr-HR" sz="3200" dirty="0" err="1">
                <a:solidFill>
                  <a:srgbClr val="333399"/>
                </a:solidFill>
              </a:rPr>
              <a:t>Assembly</a:t>
            </a:r>
            <a:endParaRPr lang="hr-HR" sz="3200" dirty="0">
              <a:solidFill>
                <a:srgbClr val="333399"/>
              </a:solidFill>
            </a:endParaRPr>
          </a:p>
          <a:p>
            <a:r>
              <a:rPr lang="hr-HR" sz="3200" dirty="0">
                <a:solidFill>
                  <a:srgbClr val="333399"/>
                </a:solidFill>
              </a:rPr>
              <a:t>Primjena</a:t>
            </a:r>
          </a:p>
          <a:p>
            <a:r>
              <a:rPr lang="hr-HR" sz="3200" dirty="0" err="1">
                <a:solidFill>
                  <a:srgbClr val="333399"/>
                </a:solidFill>
              </a:rPr>
              <a:t>Blazor</a:t>
            </a:r>
            <a:endParaRPr lang="hr-HR" sz="3200" dirty="0">
              <a:solidFill>
                <a:srgbClr val="333399"/>
              </a:solidFill>
            </a:endParaRPr>
          </a:p>
          <a:p>
            <a:r>
              <a:rPr lang="hr-HR" sz="3200" dirty="0">
                <a:solidFill>
                  <a:srgbClr val="333399"/>
                </a:solidFill>
              </a:rPr>
              <a:t>Demo</a:t>
            </a:r>
          </a:p>
          <a:p>
            <a:r>
              <a:rPr lang="hr-HR" sz="3200" dirty="0">
                <a:solidFill>
                  <a:srgbClr val="333399"/>
                </a:solidFill>
              </a:rPr>
              <a:t>I što sada?</a:t>
            </a:r>
            <a:endParaRPr lang="en-US" sz="3200" dirty="0">
              <a:solidFill>
                <a:srgbClr val="333399"/>
              </a:solidFill>
            </a:endParaRP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81716" y="43900"/>
            <a:ext cx="7886700" cy="994172"/>
          </a:xfrm>
        </p:spPr>
        <p:txBody>
          <a:bodyPr/>
          <a:lstStyle/>
          <a:p>
            <a:r>
              <a:rPr lang="hr-HR" dirty="0">
                <a:solidFill>
                  <a:srgbClr val="333399"/>
                </a:solidFill>
              </a:rPr>
              <a:t>Potreba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892122"/>
            <a:ext cx="8741309" cy="4154984"/>
          </a:xfrm>
        </p:spPr>
        <p:txBody>
          <a:bodyPr/>
          <a:lstStyle/>
          <a:p>
            <a:r>
              <a:rPr lang="hr-HR" sz="2400" dirty="0">
                <a:solidFill>
                  <a:srgbClr val="333399"/>
                </a:solidFill>
              </a:rPr>
              <a:t>Web danas </a:t>
            </a:r>
          </a:p>
          <a:p>
            <a:r>
              <a:rPr lang="hr-HR" sz="2400" dirty="0">
                <a:solidFill>
                  <a:srgbClr val="333399"/>
                </a:solidFill>
              </a:rPr>
              <a:t>	</a:t>
            </a:r>
            <a:r>
              <a:rPr lang="hr-HR" sz="2400" dirty="0" err="1">
                <a:solidFill>
                  <a:srgbClr val="333399"/>
                </a:solidFill>
              </a:rPr>
              <a:t>JavaScript</a:t>
            </a:r>
            <a:r>
              <a:rPr lang="hr-HR" sz="2400" dirty="0">
                <a:solidFill>
                  <a:srgbClr val="333399"/>
                </a:solidFill>
              </a:rPr>
              <a:t> PTSP i ostalo</a:t>
            </a:r>
          </a:p>
          <a:p>
            <a:r>
              <a:rPr lang="hr-HR" sz="2400" dirty="0">
                <a:solidFill>
                  <a:srgbClr val="333399"/>
                </a:solidFill>
              </a:rPr>
              <a:t>Performanse</a:t>
            </a:r>
          </a:p>
          <a:p>
            <a:r>
              <a:rPr lang="hr-HR" sz="2400" dirty="0">
                <a:solidFill>
                  <a:srgbClr val="333399"/>
                </a:solidFill>
              </a:rPr>
              <a:t>	Ponovno smisliti i „</a:t>
            </a:r>
            <a:r>
              <a:rPr lang="hr-HR" sz="2400" dirty="0" err="1">
                <a:solidFill>
                  <a:srgbClr val="333399"/>
                </a:solidFill>
              </a:rPr>
              <a:t>reizumiti</a:t>
            </a:r>
            <a:r>
              <a:rPr lang="hr-HR" sz="2400" dirty="0">
                <a:solidFill>
                  <a:srgbClr val="333399"/>
                </a:solidFill>
              </a:rPr>
              <a:t>”</a:t>
            </a:r>
          </a:p>
          <a:p>
            <a:r>
              <a:rPr lang="hr-HR" sz="2400" dirty="0">
                <a:solidFill>
                  <a:srgbClr val="333399"/>
                </a:solidFill>
              </a:rPr>
              <a:t>Pisati „</a:t>
            </a:r>
            <a:r>
              <a:rPr lang="hr-HR" sz="2400" dirty="0" err="1">
                <a:solidFill>
                  <a:srgbClr val="333399"/>
                </a:solidFill>
              </a:rPr>
              <a:t>client</a:t>
            </a:r>
            <a:r>
              <a:rPr lang="hr-HR" sz="2400" dirty="0">
                <a:solidFill>
                  <a:srgbClr val="333399"/>
                </a:solidFill>
              </a:rPr>
              <a:t>” bilo kojim jezikom</a:t>
            </a:r>
          </a:p>
          <a:p>
            <a:r>
              <a:rPr lang="hr-HR" sz="2400" dirty="0">
                <a:solidFill>
                  <a:srgbClr val="333399"/>
                </a:solidFill>
              </a:rPr>
              <a:t>	</a:t>
            </a:r>
            <a:r>
              <a:rPr lang="hr-HR" sz="2400" dirty="0" err="1">
                <a:solidFill>
                  <a:srgbClr val="333399"/>
                </a:solidFill>
              </a:rPr>
              <a:t>JavaScript</a:t>
            </a:r>
            <a:r>
              <a:rPr lang="hr-HR" sz="2400" dirty="0">
                <a:solidFill>
                  <a:srgbClr val="333399"/>
                </a:solidFill>
              </a:rPr>
              <a:t> monopol (štogod </a:t>
            </a:r>
            <a:r>
              <a:rPr lang="hr-HR" sz="2400" dirty="0" err="1">
                <a:solidFill>
                  <a:srgbClr val="333399"/>
                </a:solidFill>
              </a:rPr>
              <a:t>typescriptirali</a:t>
            </a:r>
            <a:r>
              <a:rPr lang="hr-HR" sz="2400" dirty="0">
                <a:solidFill>
                  <a:srgbClr val="333399"/>
                </a:solidFill>
              </a:rPr>
              <a:t>, </a:t>
            </a:r>
            <a:r>
              <a:rPr lang="hr-HR" sz="2400" dirty="0" err="1">
                <a:solidFill>
                  <a:srgbClr val="333399"/>
                </a:solidFill>
              </a:rPr>
              <a:t>babelirali</a:t>
            </a:r>
            <a:r>
              <a:rPr lang="hr-HR" sz="2400" dirty="0">
                <a:solidFill>
                  <a:srgbClr val="333399"/>
                </a:solidFill>
              </a:rPr>
              <a:t>…)</a:t>
            </a:r>
          </a:p>
          <a:p>
            <a:r>
              <a:rPr lang="hr-HR" sz="2400" dirty="0">
                <a:solidFill>
                  <a:srgbClr val="333399"/>
                </a:solidFill>
              </a:rPr>
              <a:t>Danas web ne može:</a:t>
            </a:r>
          </a:p>
          <a:p>
            <a:r>
              <a:rPr lang="hr-HR" sz="2400" dirty="0">
                <a:solidFill>
                  <a:srgbClr val="333399"/>
                </a:solidFill>
              </a:rPr>
              <a:t>	</a:t>
            </a:r>
            <a:r>
              <a:rPr lang="hr-HR" sz="2400" dirty="0" err="1">
                <a:solidFill>
                  <a:srgbClr val="333399"/>
                </a:solidFill>
              </a:rPr>
              <a:t>Games</a:t>
            </a:r>
            <a:r>
              <a:rPr lang="hr-HR" sz="2400" dirty="0">
                <a:solidFill>
                  <a:srgbClr val="333399"/>
                </a:solidFill>
              </a:rPr>
              <a:t>, Video </a:t>
            </a:r>
            <a:r>
              <a:rPr lang="hr-HR" sz="2400" dirty="0" err="1">
                <a:solidFill>
                  <a:srgbClr val="333399"/>
                </a:solidFill>
              </a:rPr>
              <a:t>apps</a:t>
            </a:r>
            <a:r>
              <a:rPr lang="hr-HR" sz="2400" dirty="0">
                <a:solidFill>
                  <a:srgbClr val="333399"/>
                </a:solidFill>
              </a:rPr>
              <a:t>, CAD…</a:t>
            </a:r>
            <a:endParaRPr lang="hr-HR" dirty="0">
              <a:solidFill>
                <a:srgbClr val="333399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7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0762" y="1"/>
            <a:ext cx="7886700" cy="994172"/>
          </a:xfrm>
        </p:spPr>
        <p:txBody>
          <a:bodyPr/>
          <a:lstStyle/>
          <a:p>
            <a:r>
              <a:rPr lang="hr-HR" dirty="0">
                <a:solidFill>
                  <a:srgbClr val="333399"/>
                </a:solidFill>
              </a:rPr>
              <a:t>Web </a:t>
            </a:r>
            <a:r>
              <a:rPr lang="hr-HR" dirty="0" err="1">
                <a:solidFill>
                  <a:srgbClr val="333399"/>
                </a:solidFill>
              </a:rPr>
              <a:t>Assembly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892122"/>
            <a:ext cx="8741309" cy="3933384"/>
          </a:xfrm>
        </p:spPr>
        <p:txBody>
          <a:bodyPr/>
          <a:lstStyle/>
          <a:p>
            <a:r>
              <a:rPr lang="hr-HR" sz="2400" dirty="0">
                <a:solidFill>
                  <a:srgbClr val="333399"/>
                </a:solidFill>
              </a:rPr>
              <a:t>Open Web Standard</a:t>
            </a:r>
          </a:p>
          <a:p>
            <a:r>
              <a:rPr lang="hr-HR" sz="2400" dirty="0">
                <a:solidFill>
                  <a:srgbClr val="333399"/>
                </a:solidFill>
              </a:rPr>
              <a:t>„</a:t>
            </a:r>
            <a:r>
              <a:rPr lang="hr-HR" sz="2400" dirty="0" err="1">
                <a:solidFill>
                  <a:srgbClr val="333399"/>
                </a:solidFill>
              </a:rPr>
              <a:t>Run</a:t>
            </a:r>
            <a:r>
              <a:rPr lang="hr-HR" sz="2400" dirty="0">
                <a:solidFill>
                  <a:srgbClr val="333399"/>
                </a:solidFill>
              </a:rPr>
              <a:t> </a:t>
            </a:r>
            <a:r>
              <a:rPr lang="hr-HR" sz="2400" dirty="0" err="1">
                <a:solidFill>
                  <a:srgbClr val="333399"/>
                </a:solidFill>
              </a:rPr>
              <a:t>binary</a:t>
            </a:r>
            <a:r>
              <a:rPr lang="hr-HR" sz="2400" dirty="0">
                <a:solidFill>
                  <a:srgbClr val="333399"/>
                </a:solidFill>
              </a:rPr>
              <a:t> </a:t>
            </a:r>
            <a:r>
              <a:rPr lang="hr-HR" sz="2400" dirty="0" err="1">
                <a:solidFill>
                  <a:srgbClr val="333399"/>
                </a:solidFill>
              </a:rPr>
              <a:t>in</a:t>
            </a:r>
            <a:r>
              <a:rPr lang="hr-HR" sz="2400" dirty="0">
                <a:solidFill>
                  <a:srgbClr val="333399"/>
                </a:solidFill>
              </a:rPr>
              <a:t> browser”</a:t>
            </a:r>
          </a:p>
          <a:p>
            <a:r>
              <a:rPr lang="hr-HR" sz="2400" dirty="0" err="1">
                <a:solidFill>
                  <a:srgbClr val="333399"/>
                </a:solidFill>
              </a:rPr>
              <a:t>Wasm</a:t>
            </a:r>
            <a:r>
              <a:rPr lang="hr-HR" sz="2400" dirty="0">
                <a:solidFill>
                  <a:srgbClr val="333399"/>
                </a:solidFill>
              </a:rPr>
              <a:t> </a:t>
            </a:r>
            <a:r>
              <a:rPr lang="hr-HR" sz="2400" dirty="0" err="1">
                <a:solidFill>
                  <a:srgbClr val="333399"/>
                </a:solidFill>
              </a:rPr>
              <a:t>bytecode</a:t>
            </a:r>
            <a:endParaRPr lang="hr-HR" sz="2400" dirty="0">
              <a:solidFill>
                <a:srgbClr val="333399"/>
              </a:solidFill>
            </a:endParaRPr>
          </a:p>
          <a:p>
            <a:r>
              <a:rPr lang="hr-HR" sz="2400" dirty="0">
                <a:solidFill>
                  <a:srgbClr val="333399"/>
                </a:solidFill>
              </a:rPr>
              <a:t>	„</a:t>
            </a:r>
            <a:r>
              <a:rPr lang="hr-HR" sz="2400" dirty="0" err="1">
                <a:solidFill>
                  <a:srgbClr val="333399"/>
                </a:solidFill>
              </a:rPr>
              <a:t>BiloKojiJezik</a:t>
            </a:r>
            <a:r>
              <a:rPr lang="hr-HR" sz="2400" dirty="0">
                <a:solidFill>
                  <a:srgbClr val="333399"/>
                </a:solidFill>
              </a:rPr>
              <a:t>” =&gt; WASM</a:t>
            </a:r>
          </a:p>
          <a:p>
            <a:r>
              <a:rPr lang="hr-HR" sz="2400" dirty="0" err="1">
                <a:solidFill>
                  <a:srgbClr val="333399"/>
                </a:solidFill>
              </a:rPr>
              <a:t>Sandbox</a:t>
            </a:r>
            <a:r>
              <a:rPr lang="hr-HR" sz="2400" dirty="0">
                <a:solidFill>
                  <a:srgbClr val="333399"/>
                </a:solidFill>
              </a:rPr>
              <a:t> okolina</a:t>
            </a:r>
          </a:p>
          <a:p>
            <a:r>
              <a:rPr lang="hr-HR" sz="2400" dirty="0">
                <a:solidFill>
                  <a:srgbClr val="333399"/>
                </a:solidFill>
              </a:rPr>
              <a:t>20x ubrzanje?!</a:t>
            </a:r>
            <a:br>
              <a:rPr lang="hr-HR" sz="2400" dirty="0">
                <a:solidFill>
                  <a:srgbClr val="333399"/>
                </a:solidFill>
              </a:rPr>
            </a:br>
            <a:endParaRPr lang="hr-HR" sz="2400" dirty="0">
              <a:solidFill>
                <a:srgbClr val="333399"/>
              </a:solidFill>
            </a:endParaRPr>
          </a:p>
          <a:p>
            <a:r>
              <a:rPr lang="hr-HR" sz="2400" dirty="0" err="1">
                <a:solidFill>
                  <a:srgbClr val="333399"/>
                </a:solidFill>
              </a:rPr>
              <a:t>JavaScript</a:t>
            </a:r>
            <a:r>
              <a:rPr lang="hr-HR" sz="2400" dirty="0">
                <a:solidFill>
                  <a:srgbClr val="333399"/>
                </a:solidFill>
              </a:rPr>
              <a:t> VM izvođenje</a:t>
            </a:r>
          </a:p>
          <a:p>
            <a:r>
              <a:rPr lang="hr-HR" sz="2400" dirty="0">
                <a:solidFill>
                  <a:srgbClr val="333399"/>
                </a:solidFill>
              </a:rPr>
              <a:t>Nije zamjena za JavaScript :P ali ukida monopol!!!</a:t>
            </a:r>
            <a:endParaRPr lang="en-US" sz="2400" dirty="0">
              <a:solidFill>
                <a:srgbClr val="33339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A15C67-4A4F-4C06-935E-E5B9F7A7C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744" y="366"/>
            <a:ext cx="2745301" cy="14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1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B46DE-084C-4118-BAAE-16DD5CD5F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333399"/>
                </a:solidFill>
              </a:rPr>
              <a:t>JS </a:t>
            </a:r>
            <a:r>
              <a:rPr lang="hr-HR" dirty="0" err="1">
                <a:solidFill>
                  <a:srgbClr val="333399"/>
                </a:solidFill>
              </a:rPr>
              <a:t>compile</a:t>
            </a:r>
            <a:endParaRPr lang="hr-HR" dirty="0">
              <a:solidFill>
                <a:srgbClr val="333399"/>
              </a:solidFill>
            </a:endParaRPr>
          </a:p>
        </p:txBody>
      </p:sp>
      <p:pic>
        <p:nvPicPr>
          <p:cNvPr id="1026" name="Picture 2" descr="https://daveaglick.com/posts/images/js.png">
            <a:extLst>
              <a:ext uri="{FF2B5EF4-FFF2-40B4-BE49-F238E27FC236}">
                <a16:creationId xmlns:a16="http://schemas.microsoft.com/office/drawing/2014/main" id="{EB266CAE-BD4A-4490-B29A-3C83B656C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34" y="1066897"/>
            <a:ext cx="5893293" cy="384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75971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24F15-86B1-4DCD-9ED0-154F4913E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68" y="39769"/>
            <a:ext cx="7886700" cy="994172"/>
          </a:xfrm>
        </p:spPr>
        <p:txBody>
          <a:bodyPr/>
          <a:lstStyle/>
          <a:p>
            <a:r>
              <a:rPr lang="hr-HR" dirty="0">
                <a:solidFill>
                  <a:srgbClr val="333399"/>
                </a:solidFill>
              </a:rPr>
              <a:t>WASM </a:t>
            </a:r>
            <a:r>
              <a:rPr lang="hr-HR" dirty="0" err="1">
                <a:solidFill>
                  <a:srgbClr val="333399"/>
                </a:solidFill>
              </a:rPr>
              <a:t>compile</a:t>
            </a:r>
            <a:endParaRPr lang="hr-HR" dirty="0">
              <a:solidFill>
                <a:srgbClr val="33339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B050A-A308-4D15-946B-954CC8D48E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9814" y="4776679"/>
            <a:ext cx="8741309" cy="273280"/>
          </a:xfrm>
        </p:spPr>
        <p:txBody>
          <a:bodyPr/>
          <a:lstStyle/>
          <a:p>
            <a:r>
              <a:rPr lang="hr-HR" sz="1176" dirty="0"/>
              <a:t>Slike sa https://daveaglick.com/posts/blazor-razor-webassembly-and-mono</a:t>
            </a:r>
          </a:p>
        </p:txBody>
      </p:sp>
      <p:pic>
        <p:nvPicPr>
          <p:cNvPr id="2050" name="Picture 2" descr="https://daveaglick.com/posts/images/webassembly.png">
            <a:extLst>
              <a:ext uri="{FF2B5EF4-FFF2-40B4-BE49-F238E27FC236}">
                <a16:creationId xmlns:a16="http://schemas.microsoft.com/office/drawing/2014/main" id="{3E26A4F2-B764-4613-BDCD-F27B1D353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26" y="834928"/>
            <a:ext cx="6121688" cy="393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13877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89634" y="68104"/>
            <a:ext cx="7886700" cy="994172"/>
          </a:xfrm>
        </p:spPr>
        <p:txBody>
          <a:bodyPr/>
          <a:lstStyle/>
          <a:p>
            <a:r>
              <a:rPr lang="hr-HR" dirty="0">
                <a:solidFill>
                  <a:srgbClr val="333399"/>
                </a:solidFill>
              </a:rPr>
              <a:t>Web </a:t>
            </a:r>
            <a:r>
              <a:rPr lang="hr-HR" dirty="0" err="1">
                <a:solidFill>
                  <a:srgbClr val="333399"/>
                </a:solidFill>
              </a:rPr>
              <a:t>Assembly</a:t>
            </a:r>
            <a:r>
              <a:rPr lang="hr-HR" dirty="0">
                <a:solidFill>
                  <a:srgbClr val="333399"/>
                </a:solidFill>
              </a:rPr>
              <a:t> danas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9633" y="1062276"/>
            <a:ext cx="8741309" cy="3490186"/>
          </a:xfrm>
        </p:spPr>
        <p:txBody>
          <a:bodyPr/>
          <a:lstStyle/>
          <a:p>
            <a:r>
              <a:rPr lang="hr-HR" sz="2400" dirty="0">
                <a:solidFill>
                  <a:srgbClr val="333399"/>
                </a:solidFill>
              </a:rPr>
              <a:t>MVP </a:t>
            </a:r>
            <a:r>
              <a:rPr lang="hr-HR" sz="2400" dirty="0" err="1">
                <a:solidFill>
                  <a:srgbClr val="333399"/>
                </a:solidFill>
              </a:rPr>
              <a:t>ver</a:t>
            </a:r>
            <a:r>
              <a:rPr lang="hr-HR" sz="2400" dirty="0">
                <a:solidFill>
                  <a:srgbClr val="333399"/>
                </a:solidFill>
              </a:rPr>
              <a:t> 1.0</a:t>
            </a:r>
          </a:p>
          <a:p>
            <a:r>
              <a:rPr lang="hr-HR" sz="2400" dirty="0">
                <a:solidFill>
                  <a:srgbClr val="333399"/>
                </a:solidFill>
              </a:rPr>
              <a:t>	</a:t>
            </a:r>
            <a:r>
              <a:rPr lang="hr-HR" sz="2400" dirty="0" err="1">
                <a:solidFill>
                  <a:srgbClr val="333399"/>
                </a:solidFill>
              </a:rPr>
              <a:t>go</a:t>
            </a:r>
            <a:r>
              <a:rPr lang="hr-HR" sz="2400" dirty="0">
                <a:solidFill>
                  <a:srgbClr val="333399"/>
                </a:solidFill>
              </a:rPr>
              <a:t> </a:t>
            </a:r>
            <a:r>
              <a:rPr lang="hr-HR" sz="2400" dirty="0" err="1">
                <a:solidFill>
                  <a:srgbClr val="333399"/>
                </a:solidFill>
              </a:rPr>
              <a:t>go</a:t>
            </a:r>
            <a:r>
              <a:rPr lang="hr-HR" sz="2400" dirty="0">
                <a:solidFill>
                  <a:srgbClr val="333399"/>
                </a:solidFill>
              </a:rPr>
              <a:t> </a:t>
            </a:r>
            <a:r>
              <a:rPr lang="hr-HR" sz="2400" dirty="0" err="1">
                <a:solidFill>
                  <a:srgbClr val="333399"/>
                </a:solidFill>
              </a:rPr>
              <a:t>go</a:t>
            </a:r>
            <a:endParaRPr lang="hr-HR" sz="2400" dirty="0">
              <a:solidFill>
                <a:srgbClr val="333399"/>
              </a:solidFill>
            </a:endParaRPr>
          </a:p>
          <a:p>
            <a:r>
              <a:rPr lang="hr-HR" sz="2400" dirty="0">
                <a:solidFill>
                  <a:srgbClr val="333399"/>
                </a:solidFill>
              </a:rPr>
              <a:t>WA </a:t>
            </a:r>
            <a:r>
              <a:rPr lang="hr-HR" sz="2400" dirty="0" err="1">
                <a:solidFill>
                  <a:srgbClr val="333399"/>
                </a:solidFill>
              </a:rPr>
              <a:t>Consencus</a:t>
            </a:r>
            <a:r>
              <a:rPr lang="hr-HR" sz="2400" dirty="0">
                <a:solidFill>
                  <a:srgbClr val="333399"/>
                </a:solidFill>
              </a:rPr>
              <a:t> </a:t>
            </a:r>
            <a:r>
              <a:rPr lang="hr-HR" sz="2400" dirty="0" err="1">
                <a:solidFill>
                  <a:srgbClr val="333399"/>
                </a:solidFill>
              </a:rPr>
              <a:t>Members</a:t>
            </a:r>
            <a:endParaRPr lang="hr-HR" sz="2400" dirty="0">
              <a:solidFill>
                <a:srgbClr val="333399"/>
              </a:solidFill>
            </a:endParaRPr>
          </a:p>
          <a:p>
            <a:r>
              <a:rPr lang="hr-HR" sz="2400" dirty="0">
                <a:solidFill>
                  <a:srgbClr val="333399"/>
                </a:solidFill>
              </a:rPr>
              <a:t>	</a:t>
            </a:r>
            <a:r>
              <a:rPr lang="en-US" sz="2400" dirty="0">
                <a:solidFill>
                  <a:srgbClr val="333399"/>
                </a:solidFill>
              </a:rPr>
              <a:t>Chrome, Edge, Firefox, and </a:t>
            </a:r>
            <a:r>
              <a:rPr lang="en-US" sz="2400" dirty="0" err="1">
                <a:solidFill>
                  <a:srgbClr val="333399"/>
                </a:solidFill>
              </a:rPr>
              <a:t>WebKit</a:t>
            </a:r>
            <a:endParaRPr lang="hr-HR" sz="2400" dirty="0">
              <a:solidFill>
                <a:srgbClr val="333399"/>
              </a:solidFill>
            </a:endParaRPr>
          </a:p>
          <a:p>
            <a:r>
              <a:rPr lang="hr-HR" sz="2400" dirty="0">
                <a:solidFill>
                  <a:srgbClr val="333399"/>
                </a:solidFill>
              </a:rPr>
              <a:t>Radi u svim modernim browserima + </a:t>
            </a:r>
            <a:r>
              <a:rPr lang="hr-HR" sz="2400" dirty="0" err="1">
                <a:solidFill>
                  <a:srgbClr val="333399"/>
                </a:solidFill>
              </a:rPr>
              <a:t>mobile</a:t>
            </a:r>
            <a:r>
              <a:rPr lang="hr-HR" sz="2400" dirty="0">
                <a:solidFill>
                  <a:srgbClr val="333399"/>
                </a:solidFill>
              </a:rPr>
              <a:t> browseri</a:t>
            </a:r>
          </a:p>
          <a:p>
            <a:br>
              <a:rPr lang="hr-HR" sz="2400" dirty="0">
                <a:solidFill>
                  <a:srgbClr val="333399"/>
                </a:solidFill>
              </a:rPr>
            </a:br>
            <a:r>
              <a:rPr lang="hr-HR" sz="2400" dirty="0">
                <a:solidFill>
                  <a:srgbClr val="333399"/>
                </a:solidFill>
              </a:rPr>
              <a:t>Open Web </a:t>
            </a:r>
            <a:r>
              <a:rPr lang="hr-HR" sz="2400" dirty="0" err="1">
                <a:solidFill>
                  <a:srgbClr val="333399"/>
                </a:solidFill>
              </a:rPr>
              <a:t>Platform</a:t>
            </a:r>
            <a:r>
              <a:rPr lang="hr-HR" sz="2400" dirty="0">
                <a:solidFill>
                  <a:srgbClr val="333399"/>
                </a:solidFill>
              </a:rPr>
              <a:t> </a:t>
            </a:r>
          </a:p>
          <a:p>
            <a:r>
              <a:rPr lang="en-US" sz="2400" dirty="0">
                <a:solidFill>
                  <a:srgbClr val="333399"/>
                </a:solidFill>
              </a:rPr>
              <a:t>https://www.w3.org/TR/2018/WD-wasm-core-1-20180215/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060208-75AE-4EC7-8D6A-E58FE9E9C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912" y="996381"/>
            <a:ext cx="3165500" cy="966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111B12-D5C7-4AEE-9077-256826921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979" y="2739830"/>
            <a:ext cx="1498710" cy="11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3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574</Words>
  <Application>Microsoft Office PowerPoint</Application>
  <PresentationFormat>On-screen Show (16:9)</PresentationFormat>
  <Paragraphs>166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Potreba</vt:lpstr>
      <vt:lpstr>Web Assembly</vt:lpstr>
      <vt:lpstr>JS compile</vt:lpstr>
      <vt:lpstr>WASM compile</vt:lpstr>
      <vt:lpstr>Web Assembly danas</vt:lpstr>
      <vt:lpstr>Primjeri</vt:lpstr>
      <vt:lpstr>AutoCAD+WA</vt:lpstr>
      <vt:lpstr>Primjene i eksperimenti</vt:lpstr>
      <vt:lpstr>Blazor</vt:lpstr>
      <vt:lpstr>.NET + WebAssembly = Blazor</vt:lpstr>
      <vt:lpstr>PowerPoint Presentation</vt:lpstr>
      <vt:lpstr>PowerPoint Presentation</vt:lpstr>
      <vt:lpstr>Blazor 1</vt:lpstr>
      <vt:lpstr>PowerPoint Presentation</vt:lpstr>
      <vt:lpstr>Blazor 2</vt:lpstr>
      <vt:lpstr>PowerPoint Presentation</vt:lpstr>
      <vt:lpstr>Blazor modeli</vt:lpstr>
      <vt:lpstr>Client vs. Server Blazor</vt:lpstr>
      <vt:lpstr>Danas</vt:lpstr>
      <vt:lpstr>Isprobajte… potrebno vam je…</vt:lpstr>
      <vt:lpstr>Aaaaa Silverlight dejavu</vt:lpstr>
      <vt:lpstr>Osobni plan!!! 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Ivan Curić</cp:lastModifiedBy>
  <cp:revision>7</cp:revision>
  <dcterms:created xsi:type="dcterms:W3CDTF">2006-08-16T00:00:00Z</dcterms:created>
  <dcterms:modified xsi:type="dcterms:W3CDTF">2019-04-01T13:31:55Z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a-eniss@microsoft.com</vt:lpwstr>
  </property>
  <property fmtid="{D5CDD505-2E9C-101B-9397-08002B2CF9AE}" pid="5" name="MSIP_Label_f42aa342-8706-4288-bd11-ebb85995028c_SetDate">
    <vt:lpwstr>2019-03-18T21:48:29.0581178Z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