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6" r:id="rId4"/>
    <p:sldId id="258" r:id="rId5"/>
    <p:sldId id="273" r:id="rId6"/>
    <p:sldId id="267" r:id="rId7"/>
    <p:sldId id="257" r:id="rId8"/>
    <p:sldId id="268" r:id="rId9"/>
    <p:sldId id="274" r:id="rId10"/>
    <p:sldId id="275" r:id="rId11"/>
    <p:sldId id="277" r:id="rId12"/>
    <p:sldId id="265" r:id="rId13"/>
    <p:sldId id="279" r:id="rId14"/>
    <p:sldId id="280" r:id="rId15"/>
    <p:sldId id="281" r:id="rId16"/>
    <p:sldId id="282" r:id="rId17"/>
    <p:sldId id="284" r:id="rId18"/>
    <p:sldId id="283" r:id="rId19"/>
    <p:sldId id="285" r:id="rId20"/>
    <p:sldId id="286" r:id="rId21"/>
    <p:sldId id="287" r:id="rId22"/>
    <p:sldId id="278" r:id="rId23"/>
    <p:sldId id="288" r:id="rId24"/>
    <p:sldId id="263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990"/>
    <a:srgbClr val="283890"/>
    <a:srgbClr val="2B3990"/>
    <a:srgbClr val="3333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786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629400" cy="85725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E399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2E399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2E399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2E399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2E399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629400" cy="857250"/>
          </a:xfrm>
        </p:spPr>
        <p:txBody>
          <a:bodyPr/>
          <a:lstStyle>
            <a:lvl1pPr algn="l">
              <a:defRPr sz="3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648200" cy="479822"/>
          </a:xfrm>
        </p:spPr>
        <p:txBody>
          <a:bodyPr anchor="b"/>
          <a:lstStyle>
            <a:lvl1pPr marL="0" indent="0">
              <a:buNone/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648200" cy="2963466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s-Latn-BA" dirty="0" smtClean="0"/>
              <a:t>Go paperless! Anywhere! In real time.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jpeg"/><Relationship Id="rId1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hyperlink" Target="https://www.google.co.kr/url?sa=i&amp;rct=j&amp;q=&amp;esrc=s&amp;source=images&amp;cd=&amp;cad=rja&amp;uact=8&amp;ved=0ahUKEwj62deipsfOAhVIGpQKHQsWBNQQjRwIBw&amp;url=https://safenet.gemalto.com/data-encryption/data-center-security/protect-db-database-encryption/&amp;bvm=bv.129759880,d.dGo&amp;psig=AFQjCNHlGKW6B55FkUUWZT40rDsG_lxi0Q&amp;ust=1471483475124751" TargetMode="External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jpe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0125CA-B9E0-4F7E-95DC-FE0AB3ACC5A3}"/>
              </a:ext>
            </a:extLst>
          </p:cNvPr>
          <p:cNvSpPr txBox="1"/>
          <p:nvPr/>
        </p:nvSpPr>
        <p:spPr>
          <a:xfrm>
            <a:off x="152400" y="3943350"/>
            <a:ext cx="426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2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Ferhat Dedić</a:t>
            </a:r>
          </a:p>
          <a:p>
            <a:r>
              <a:rPr lang="bs-Latn-BA" sz="22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Menadžer prodaje za BiH</a:t>
            </a:r>
            <a:endParaRPr lang="en-US" sz="22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bs-Latn-BA" sz="22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Algotech d.o.o. Sarajevo</a:t>
            </a:r>
            <a:endParaRPr lang="bs-Latn-BA" sz="22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0"/>
            <a:ext cx="1304925" cy="1695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87" y="1971"/>
            <a:ext cx="18669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1"/>
            <a:ext cx="1285875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283" y="2597825"/>
            <a:ext cx="50625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b="1" i="1" dirty="0" smtClean="0">
                <a:solidFill>
                  <a:srgbClr val="2B399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Rad na svim dostupnim OS platformama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s-Latn-BA" b="1" i="1" dirty="0">
              <a:solidFill>
                <a:srgbClr val="2B399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b="1" i="1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Rad na svim uređajima (tableti, pametni telefoni, stoni i prenosni računari)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s-Latn-BA" b="1" i="1" dirty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b="1" i="1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Prenos podataka u pozadinske (core) sisteme u realnom vremenu</a:t>
            </a:r>
          </a:p>
        </p:txBody>
      </p:sp>
    </p:spTree>
    <p:extLst>
      <p:ext uri="{BB962C8B-B14F-4D97-AF65-F5344CB8AC3E}">
        <p14:creationId xmlns:p14="http://schemas.microsoft.com/office/powerpoint/2010/main" val="375372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itdaily.kr/news/photo/201507/66395_72203_33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893" y="60740"/>
            <a:ext cx="2514600" cy="119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41608"/>
          <a:stretch/>
        </p:blipFill>
        <p:spPr>
          <a:xfrm>
            <a:off x="1334586" y="1800225"/>
            <a:ext cx="2399214" cy="53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8270" y="2876550"/>
            <a:ext cx="227184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Tok procesa</a:t>
            </a:r>
            <a:endParaRPr lang="en-US" dirty="0"/>
          </a:p>
        </p:txBody>
      </p:sp>
      <p:sp>
        <p:nvSpPr>
          <p:cNvPr id="82" name="굽은 화살표 73"/>
          <p:cNvSpPr/>
          <p:nvPr/>
        </p:nvSpPr>
        <p:spPr bwMode="auto">
          <a:xfrm>
            <a:off x="5040312" y="2622550"/>
            <a:ext cx="1638299" cy="1295796"/>
          </a:xfrm>
          <a:prstGeom prst="bentArrow">
            <a:avLst>
              <a:gd name="adj1" fmla="val 8727"/>
              <a:gd name="adj2" fmla="val 9119"/>
              <a:gd name="adj3" fmla="val 8510"/>
              <a:gd name="adj4" fmla="val 10038"/>
            </a:avLst>
          </a:prstGeom>
          <a:solidFill>
            <a:srgbClr val="4F81BD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0800000" lon="0" rev="16200000"/>
            </a:camera>
            <a:lightRig rig="threePt" dir="t"/>
          </a:scene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latinLnBrk="0">
              <a:lnSpc>
                <a:spcPct val="120000"/>
              </a:lnSpc>
              <a:spcBef>
                <a:spcPct val="50000"/>
              </a:spcBef>
              <a:buClr>
                <a:schemeClr val="bg1"/>
              </a:buClr>
              <a:defRPr/>
            </a:pPr>
            <a:endParaRPr lang="ko-KR" altLang="en-US" sz="800" dirty="0">
              <a:solidFill>
                <a:schemeClr val="bg1"/>
              </a:solidFill>
              <a:latin typeface="Myriad Pro" panose="020B0503030403020204" pitchFamily="34" charset="0"/>
              <a:cs typeface="Calibri" panose="020F0502020204030204" pitchFamily="34" charset="0"/>
            </a:endParaRPr>
          </a:p>
        </p:txBody>
      </p:sp>
      <p:pic>
        <p:nvPicPr>
          <p:cNvPr id="83" name="Picture 270" descr="C:\Documents and Settings\Administrator\My Documents\네이트온 받은 파일\모니터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1870075"/>
            <a:ext cx="1358900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2" descr="C:\Documents and Settings\Administrator\My Documents\네이트온 받은 파일\영문이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2" y="2032000"/>
            <a:ext cx="1023938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직사각형 40"/>
          <p:cNvSpPr/>
          <p:nvPr/>
        </p:nvSpPr>
        <p:spPr>
          <a:xfrm>
            <a:off x="457200" y="1200150"/>
            <a:ext cx="2622550" cy="3730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600" b="1" dirty="0">
                <a:latin typeface="Myriad Pro" panose="020B0503030403020204" pitchFamily="34" charset="0"/>
                <a:cs typeface="Calibri" panose="020F0502020204030204" pitchFamily="34" charset="0"/>
              </a:rPr>
              <a:t>1. </a:t>
            </a:r>
            <a:r>
              <a:rPr lang="bs-Latn-BA" altLang="ko-KR" sz="1600" b="1" dirty="0" smtClean="0">
                <a:latin typeface="Myriad Pro" panose="020B0503030403020204" pitchFamily="34" charset="0"/>
                <a:cs typeface="Calibri" panose="020F0502020204030204" pitchFamily="34" charset="0"/>
              </a:rPr>
              <a:t>Dizajn eFormi</a:t>
            </a:r>
            <a:endParaRPr lang="en-US" altLang="ko-KR" sz="1600" b="1" dirty="0">
              <a:latin typeface="Myriad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직사각형 48"/>
          <p:cNvSpPr/>
          <p:nvPr/>
        </p:nvSpPr>
        <p:spPr>
          <a:xfrm>
            <a:off x="3783012" y="1200150"/>
            <a:ext cx="1893888" cy="3730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600" b="1" dirty="0">
                <a:latin typeface="Myriad Pro" panose="020B0503030403020204" pitchFamily="34" charset="0"/>
                <a:cs typeface="Calibri" panose="020F0502020204030204" pitchFamily="34" charset="0"/>
              </a:rPr>
              <a:t>2. </a:t>
            </a:r>
            <a:r>
              <a:rPr lang="bs-Latn-BA" altLang="ko-KR" sz="1600" b="1" dirty="0" smtClean="0">
                <a:latin typeface="Myriad Pro" panose="020B0503030403020204" pitchFamily="34" charset="0"/>
                <a:cs typeface="Calibri" panose="020F0502020204030204" pitchFamily="34" charset="0"/>
              </a:rPr>
              <a:t>Objava</a:t>
            </a:r>
            <a:endParaRPr lang="en-US" altLang="ko-KR" sz="1600" b="1" dirty="0">
              <a:latin typeface="Myriad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직사각형 49"/>
          <p:cNvSpPr/>
          <p:nvPr/>
        </p:nvSpPr>
        <p:spPr>
          <a:xfrm>
            <a:off x="6678611" y="1200150"/>
            <a:ext cx="2268569" cy="3730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600" b="1" dirty="0">
                <a:latin typeface="Myriad Pro" panose="020B0503030403020204" pitchFamily="34" charset="0"/>
                <a:cs typeface="Calibri" panose="020F0502020204030204" pitchFamily="34" charset="0"/>
              </a:rPr>
              <a:t>3. </a:t>
            </a:r>
            <a:r>
              <a:rPr lang="bs-Latn-BA" altLang="ko-KR" sz="1600" b="1" dirty="0" smtClean="0">
                <a:latin typeface="Myriad Pro" panose="020B0503030403020204" pitchFamily="34" charset="0"/>
                <a:cs typeface="Calibri" panose="020F0502020204030204" pitchFamily="34" charset="0"/>
              </a:rPr>
              <a:t>Popunjavanje forme</a:t>
            </a:r>
            <a:endParaRPr lang="en-US" altLang="ko-KR" sz="1600" b="1" dirty="0">
              <a:latin typeface="Myriad Pro" panose="020B0503030403020204" pitchFamily="34" charset="0"/>
              <a:cs typeface="Calibri" panose="020F0502020204030204" pitchFamily="34" charset="0"/>
            </a:endParaRPr>
          </a:p>
        </p:txBody>
      </p:sp>
      <p:pic>
        <p:nvPicPr>
          <p:cNvPr id="88" name="Picture 54" descr="C:\Documents and Settings\Administrator\바탕 화면\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37" y="4210050"/>
            <a:ext cx="569913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3" descr="C:\Documents and Settings\Administrator\My Documents\네이트온 받은 파일\확대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2765425"/>
            <a:ext cx="43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오른쪽 화살표 66"/>
          <p:cNvSpPr/>
          <p:nvPr/>
        </p:nvSpPr>
        <p:spPr bwMode="auto">
          <a:xfrm>
            <a:off x="2459037" y="2327275"/>
            <a:ext cx="1387475" cy="223837"/>
          </a:xfrm>
          <a:prstGeom prst="rightArrow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latinLnBrk="0">
              <a:lnSpc>
                <a:spcPct val="120000"/>
              </a:lnSpc>
              <a:spcBef>
                <a:spcPct val="50000"/>
              </a:spcBef>
              <a:buClr>
                <a:schemeClr val="bg1"/>
              </a:buClr>
              <a:defRPr/>
            </a:pPr>
            <a:endParaRPr lang="ko-KR" altLang="en-US" sz="800" dirty="0">
              <a:solidFill>
                <a:schemeClr val="bg1"/>
              </a:solidFill>
              <a:latin typeface="Myriad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직사각형 67"/>
          <p:cNvSpPr/>
          <p:nvPr/>
        </p:nvSpPr>
        <p:spPr>
          <a:xfrm>
            <a:off x="3838575" y="1633537"/>
            <a:ext cx="17873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600" b="1" dirty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OZ e-Form Server</a:t>
            </a:r>
            <a:endParaRPr lang="ko-KR" altLang="en-US" sz="1600" b="1" dirty="0">
              <a:solidFill>
                <a:schemeClr val="accent6">
                  <a:lumMod val="75000"/>
                </a:schemeClr>
              </a:solidFill>
              <a:latin typeface="Myriad Pro" panose="020B0503030403020204" pitchFamily="34" charset="0"/>
              <a:ea typeface="맑은 고딕" panose="020B0503020000020004" pitchFamily="50" charset="-127"/>
              <a:cs typeface="Calibri" panose="020F0502020204030204" pitchFamily="34" charset="0"/>
            </a:endParaRPr>
          </a:p>
        </p:txBody>
      </p:sp>
      <p:sp>
        <p:nvSpPr>
          <p:cNvPr id="92" name="직사각형 70"/>
          <p:cNvSpPr/>
          <p:nvPr/>
        </p:nvSpPr>
        <p:spPr>
          <a:xfrm>
            <a:off x="1139825" y="3868738"/>
            <a:ext cx="13300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600" b="1" u="sng" dirty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EDMS/ </a:t>
            </a:r>
            <a:r>
              <a:rPr lang="en-US" altLang="ko-KR" sz="1600" b="1" u="sng" dirty="0" err="1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CeDA</a:t>
            </a:r>
            <a:endParaRPr lang="ko-KR" altLang="en-US" sz="1600" b="1" u="sng" dirty="0">
              <a:solidFill>
                <a:schemeClr val="accent6">
                  <a:lumMod val="75000"/>
                </a:schemeClr>
              </a:solidFill>
              <a:latin typeface="Myriad Pro" panose="020B0503030403020204" pitchFamily="34" charset="0"/>
              <a:ea typeface="맑은 고딕" panose="020B0503020000020004" pitchFamily="50" charset="-127"/>
              <a:cs typeface="Calibri" panose="020F0502020204030204" pitchFamily="34" charset="0"/>
            </a:endParaRPr>
          </a:p>
        </p:txBody>
      </p:sp>
      <p:sp>
        <p:nvSpPr>
          <p:cNvPr id="93" name="직사각형 71"/>
          <p:cNvSpPr/>
          <p:nvPr/>
        </p:nvSpPr>
        <p:spPr>
          <a:xfrm>
            <a:off x="7204075" y="3867150"/>
            <a:ext cx="1743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600" b="1" u="sng" dirty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Back-end System</a:t>
            </a:r>
            <a:endParaRPr lang="ko-KR" altLang="en-US" sz="1600" b="1" u="sng" dirty="0">
              <a:solidFill>
                <a:schemeClr val="accent6">
                  <a:lumMod val="75000"/>
                </a:schemeClr>
              </a:solidFill>
              <a:latin typeface="Myriad Pro" panose="020B0503030403020204" pitchFamily="34" charset="0"/>
              <a:ea typeface="맑은 고딕" panose="020B0503020000020004" pitchFamily="50" charset="-127"/>
              <a:cs typeface="Calibri" panose="020F0502020204030204" pitchFamily="34" charset="0"/>
            </a:endParaRPr>
          </a:p>
        </p:txBody>
      </p:sp>
      <p:sp>
        <p:nvSpPr>
          <p:cNvPr id="94" name="왼쪽/오른쪽 화살표 74"/>
          <p:cNvSpPr/>
          <p:nvPr/>
        </p:nvSpPr>
        <p:spPr bwMode="auto">
          <a:xfrm>
            <a:off x="2446337" y="4010025"/>
            <a:ext cx="4700588" cy="306388"/>
          </a:xfrm>
          <a:prstGeom prst="leftRightArrow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latinLnBrk="0">
              <a:lnSpc>
                <a:spcPct val="120000"/>
              </a:lnSpc>
              <a:spcBef>
                <a:spcPct val="50000"/>
              </a:spcBef>
              <a:buClr>
                <a:schemeClr val="bg1"/>
              </a:buClr>
              <a:defRPr/>
            </a:pPr>
            <a:endParaRPr lang="ko-KR" altLang="en-US" sz="800" dirty="0">
              <a:solidFill>
                <a:schemeClr val="bg1"/>
              </a:solidFill>
              <a:latin typeface="Myriad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직사각형 78"/>
          <p:cNvSpPr>
            <a:spLocks noChangeArrowheads="1"/>
          </p:cNvSpPr>
          <p:nvPr/>
        </p:nvSpPr>
        <p:spPr bwMode="auto">
          <a:xfrm>
            <a:off x="1397000" y="4960938"/>
            <a:ext cx="113364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900">
                <a:latin typeface="Myriad Pro" panose="020B050303040302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PDF, xls, doc, img…</a:t>
            </a:r>
            <a:endParaRPr lang="ko-KR" altLang="en-US" sz="900">
              <a:latin typeface="Myriad Pro" panose="020B050303040302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</p:txBody>
      </p:sp>
      <p:sp>
        <p:nvSpPr>
          <p:cNvPr id="96" name="직사각형 79"/>
          <p:cNvSpPr>
            <a:spLocks noChangeArrowheads="1"/>
          </p:cNvSpPr>
          <p:nvPr/>
        </p:nvSpPr>
        <p:spPr bwMode="auto">
          <a:xfrm>
            <a:off x="6695437" y="4584502"/>
            <a:ext cx="80168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900" dirty="0" err="1" smtClean="0">
                <a:latin typeface="Myriad Pro" panose="020B050303040302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Te</a:t>
            </a:r>
            <a:r>
              <a:rPr lang="bs-Latn-BA" altLang="ko-KR" sz="900" dirty="0" smtClean="0">
                <a:latin typeface="Myriad Pro" panose="020B050303040302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ks</a:t>
            </a:r>
            <a:r>
              <a:rPr lang="en-US" altLang="ko-KR" sz="900" dirty="0" smtClean="0">
                <a:latin typeface="Myriad Pro" panose="020B050303040302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t</a:t>
            </a:r>
            <a:r>
              <a:rPr lang="en-US" altLang="ko-KR" sz="900" dirty="0">
                <a:latin typeface="Myriad Pro" panose="020B050303040302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, </a:t>
            </a:r>
            <a:r>
              <a:rPr lang="bs-Latn-BA" altLang="ko-KR" sz="900" dirty="0" smtClean="0">
                <a:latin typeface="Myriad Pro" panose="020B050303040302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f</a:t>
            </a:r>
            <a:r>
              <a:rPr lang="en-US" altLang="ko-KR" sz="900" dirty="0" err="1" smtClean="0">
                <a:latin typeface="Myriad Pro" panose="020B050303040302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oto</a:t>
            </a:r>
            <a:r>
              <a:rPr lang="en-US" altLang="ko-KR" sz="900" dirty="0">
                <a:latin typeface="Myriad Pro" panose="020B050303040302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, </a:t>
            </a:r>
            <a:r>
              <a:rPr lang="bs-Latn-BA" altLang="ko-KR" sz="900" dirty="0" smtClean="0">
                <a:latin typeface="Myriad Pro" panose="020B050303040302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zvuk</a:t>
            </a:r>
            <a:r>
              <a:rPr lang="en-US" altLang="ko-KR" sz="900" dirty="0" smtClean="0">
                <a:latin typeface="Myriad Pro" panose="020B050303040302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, </a:t>
            </a:r>
            <a:r>
              <a:rPr lang="bs-Latn-BA" altLang="ko-KR" sz="900" dirty="0" smtClean="0">
                <a:latin typeface="Myriad Pro" panose="020B050303040302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potpis</a:t>
            </a:r>
            <a:r>
              <a:rPr lang="en-US" altLang="ko-KR" sz="900" dirty="0" smtClean="0">
                <a:latin typeface="Myriad Pro" panose="020B050303040302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…</a:t>
            </a:r>
            <a:endParaRPr lang="ko-KR" altLang="en-US" sz="900" dirty="0">
              <a:latin typeface="Myriad Pro" panose="020B050303040302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</p:txBody>
      </p:sp>
      <p:sp>
        <p:nvSpPr>
          <p:cNvPr id="97" name="직사각형 50"/>
          <p:cNvSpPr/>
          <p:nvPr/>
        </p:nvSpPr>
        <p:spPr>
          <a:xfrm>
            <a:off x="3987800" y="4303713"/>
            <a:ext cx="2298700" cy="6889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600" b="1" dirty="0">
                <a:latin typeface="Myriad Pro" panose="020B0503030403020204" pitchFamily="34" charset="0"/>
                <a:cs typeface="Calibri" panose="020F0502020204030204" pitchFamily="34" charset="0"/>
              </a:rPr>
              <a:t>4. </a:t>
            </a:r>
            <a:r>
              <a:rPr lang="bs-Latn-BA" altLang="ko-KR" sz="1600" b="1" dirty="0" smtClean="0">
                <a:latin typeface="Myriad Pro" panose="020B0503030403020204" pitchFamily="34" charset="0"/>
                <a:cs typeface="Calibri" panose="020F0502020204030204" pitchFamily="34" charset="0"/>
              </a:rPr>
              <a:t>Snimanje rezultujuće datoteke i ulaznih podataka</a:t>
            </a:r>
            <a:endParaRPr lang="en-US" altLang="ko-KR" sz="1600" b="1" dirty="0">
              <a:latin typeface="Myriad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오른쪽 화살표 94"/>
          <p:cNvSpPr/>
          <p:nvPr/>
        </p:nvSpPr>
        <p:spPr bwMode="auto">
          <a:xfrm>
            <a:off x="5116512" y="2359025"/>
            <a:ext cx="1720850" cy="215900"/>
          </a:xfrm>
          <a:prstGeom prst="rightArrow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latinLnBrk="0">
              <a:lnSpc>
                <a:spcPct val="120000"/>
              </a:lnSpc>
              <a:spcBef>
                <a:spcPct val="50000"/>
              </a:spcBef>
              <a:buClr>
                <a:schemeClr val="bg1"/>
              </a:buClr>
              <a:defRPr/>
            </a:pPr>
            <a:endParaRPr lang="ko-KR" altLang="en-US" sz="800" dirty="0">
              <a:solidFill>
                <a:schemeClr val="bg1"/>
              </a:solidFill>
              <a:latin typeface="Myriad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직사각형 96"/>
          <p:cNvSpPr>
            <a:spLocks noChangeArrowheads="1"/>
          </p:cNvSpPr>
          <p:nvPr/>
        </p:nvSpPr>
        <p:spPr bwMode="auto">
          <a:xfrm>
            <a:off x="8273249" y="4265065"/>
            <a:ext cx="87075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/>
            <a:r>
              <a:rPr lang="bs-Latn-BA" altLang="ko-KR" sz="1100" b="1" dirty="0" smtClean="0">
                <a:latin typeface="Myriad Pro" panose="020B050303040302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Ekstrakcija</a:t>
            </a:r>
          </a:p>
          <a:p>
            <a:pPr algn="ctr" eaLnBrk="1" hangingPunct="1"/>
            <a:r>
              <a:rPr lang="bs-Latn-BA" altLang="ko-KR" sz="1100" b="1" dirty="0" smtClean="0">
                <a:latin typeface="Myriad Pro" panose="020B050303040302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I snimanje </a:t>
            </a:r>
          </a:p>
          <a:p>
            <a:pPr algn="ctr" eaLnBrk="1" hangingPunct="1"/>
            <a:r>
              <a:rPr lang="bs-Latn-BA" altLang="ko-KR" sz="1100" b="1" dirty="0" smtClean="0">
                <a:latin typeface="Myriad Pro" panose="020B050303040302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podataka</a:t>
            </a:r>
            <a:endParaRPr lang="ko-KR" altLang="en-US" sz="1100" b="1" dirty="0">
              <a:latin typeface="Myriad Pro" panose="020B050303040302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</p:txBody>
      </p:sp>
      <p:sp>
        <p:nvSpPr>
          <p:cNvPr id="100" name="직사각형 97"/>
          <p:cNvSpPr>
            <a:spLocks noChangeArrowheads="1"/>
          </p:cNvSpPr>
          <p:nvPr/>
        </p:nvSpPr>
        <p:spPr bwMode="auto">
          <a:xfrm>
            <a:off x="246062" y="4222942"/>
            <a:ext cx="110972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r" eaLnBrk="1" hangingPunct="1"/>
            <a:r>
              <a:rPr lang="bs-Latn-BA" altLang="ko-KR" sz="1100" b="1" dirty="0" smtClean="0">
                <a:latin typeface="Myriad Pro" panose="020B050303040302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Snimanje rezultujuće</a:t>
            </a:r>
          </a:p>
          <a:p>
            <a:pPr algn="r" eaLnBrk="1" hangingPunct="1"/>
            <a:r>
              <a:rPr lang="bs-Latn-BA" altLang="ko-KR" sz="1100" b="1" dirty="0" smtClean="0">
                <a:latin typeface="Myriad Pro" panose="020B050303040302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datoteke dokumenta</a:t>
            </a:r>
          </a:p>
        </p:txBody>
      </p:sp>
      <p:sp>
        <p:nvSpPr>
          <p:cNvPr id="101" name="직사각형 98"/>
          <p:cNvSpPr>
            <a:spLocks noChangeArrowheads="1"/>
          </p:cNvSpPr>
          <p:nvPr/>
        </p:nvSpPr>
        <p:spPr bwMode="auto">
          <a:xfrm>
            <a:off x="7009088" y="3351788"/>
            <a:ext cx="122501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/>
            <a:r>
              <a:rPr lang="bs-Latn-BA" altLang="ko-KR" sz="1100" dirty="0" smtClean="0">
                <a:latin typeface="Myriad Pro" panose="020B050303040302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Unos podataka i</a:t>
            </a:r>
          </a:p>
          <a:p>
            <a:pPr algn="ctr" eaLnBrk="1" hangingPunct="1"/>
            <a:r>
              <a:rPr lang="bs-Latn-BA" altLang="ko-KR" sz="1100" dirty="0" smtClean="0">
                <a:latin typeface="Myriad Pro" panose="020B050303040302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prijenos na server</a:t>
            </a:r>
            <a:endParaRPr lang="ko-KR" altLang="en-US" sz="1100" dirty="0">
              <a:latin typeface="Myriad Pro" panose="020B050303040302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</p:txBody>
      </p:sp>
      <p:sp>
        <p:nvSpPr>
          <p:cNvPr id="102" name="직사각형 104"/>
          <p:cNvSpPr/>
          <p:nvPr/>
        </p:nvSpPr>
        <p:spPr>
          <a:xfrm>
            <a:off x="841375" y="1631950"/>
            <a:ext cx="20161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600" b="1" dirty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OZ e-Form Designer</a:t>
            </a:r>
            <a:endParaRPr lang="ko-KR" altLang="en-US" sz="1600" b="1" dirty="0">
              <a:solidFill>
                <a:schemeClr val="accent6">
                  <a:lumMod val="75000"/>
                </a:schemeClr>
              </a:solidFill>
              <a:latin typeface="Myriad Pro" panose="020B0503030403020204" pitchFamily="34" charset="0"/>
              <a:ea typeface="맑은 고딕" panose="020B0503020000020004" pitchFamily="50" charset="-127"/>
              <a:cs typeface="Calibri" panose="020F0502020204030204" pitchFamily="34" charset="0"/>
            </a:endParaRPr>
          </a:p>
        </p:txBody>
      </p:sp>
      <p:sp>
        <p:nvSpPr>
          <p:cNvPr id="103" name="직사각형 105"/>
          <p:cNvSpPr/>
          <p:nvPr/>
        </p:nvSpPr>
        <p:spPr>
          <a:xfrm>
            <a:off x="6837362" y="1633537"/>
            <a:ext cx="18112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600" b="1" dirty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OZ e-Form Viewer</a:t>
            </a:r>
            <a:endParaRPr lang="ko-KR" altLang="en-US" sz="1600" b="1" dirty="0">
              <a:solidFill>
                <a:schemeClr val="accent6">
                  <a:lumMod val="75000"/>
                </a:schemeClr>
              </a:solidFill>
              <a:latin typeface="Myriad Pro" panose="020B0503030403020204" pitchFamily="34" charset="0"/>
              <a:ea typeface="맑은 고딕" panose="020B0503020000020004" pitchFamily="50" charset="-127"/>
              <a:cs typeface="Calibri" panose="020F0502020204030204" pitchFamily="34" charset="0"/>
            </a:endParaRPr>
          </a:p>
        </p:txBody>
      </p:sp>
      <p:sp>
        <p:nvSpPr>
          <p:cNvPr id="104" name="직사각형 98"/>
          <p:cNvSpPr>
            <a:spLocks noChangeArrowheads="1"/>
          </p:cNvSpPr>
          <p:nvPr/>
        </p:nvSpPr>
        <p:spPr bwMode="auto">
          <a:xfrm>
            <a:off x="1184275" y="3244850"/>
            <a:ext cx="119135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bs-Latn-BA" altLang="ko-KR" sz="1100" dirty="0" smtClean="0">
                <a:latin typeface="Myriad Pro" panose="020B050303040302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Dizajn</a:t>
            </a:r>
            <a:r>
              <a:rPr lang="en-US" altLang="ko-KR" sz="1100" dirty="0" smtClean="0">
                <a:latin typeface="Myriad Pro" panose="020B050303040302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bs-Latn-BA" altLang="ko-KR" sz="1100" dirty="0" smtClean="0">
                <a:latin typeface="Myriad Pro" panose="020B050303040302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data formi</a:t>
            </a:r>
            <a:endParaRPr lang="ko-KR" altLang="en-US" sz="1100" dirty="0">
              <a:latin typeface="Myriad Pro" panose="020B050303040302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</p:txBody>
      </p:sp>
      <p:pic>
        <p:nvPicPr>
          <p:cNvPr id="105" name="Picture 9" descr="C:\Documents and Settings\Administrator\바탕 화면\server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09775"/>
            <a:ext cx="1062037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112" descr="엔진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0" y="2776537"/>
            <a:ext cx="4318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직사각형 98"/>
          <p:cNvSpPr>
            <a:spLocks noChangeArrowheads="1"/>
          </p:cNvSpPr>
          <p:nvPr/>
        </p:nvSpPr>
        <p:spPr bwMode="auto">
          <a:xfrm>
            <a:off x="134937" y="2894012"/>
            <a:ext cx="7623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bs-Latn-BA" altLang="ko-KR" sz="1200" b="1" dirty="0" smtClean="0">
                <a:latin typeface="Myriad Pro" panose="020B050303040302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Dizajner</a:t>
            </a:r>
            <a:endParaRPr lang="ko-KR" altLang="en-US" sz="1200" b="1" dirty="0">
              <a:latin typeface="Myriad Pro" panose="020B050303040302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</p:txBody>
      </p:sp>
      <p:sp>
        <p:nvSpPr>
          <p:cNvPr id="108" name="직사각형 98"/>
          <p:cNvSpPr>
            <a:spLocks noChangeArrowheads="1"/>
          </p:cNvSpPr>
          <p:nvPr/>
        </p:nvSpPr>
        <p:spPr bwMode="auto">
          <a:xfrm>
            <a:off x="8397705" y="2949575"/>
            <a:ext cx="7462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/>
            <a:r>
              <a:rPr lang="bs-Latn-BA" altLang="ko-KR" sz="1200" b="1" dirty="0" smtClean="0">
                <a:latin typeface="Myriad Pro" panose="020B050303040302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Agent</a:t>
            </a:r>
          </a:p>
          <a:p>
            <a:pPr algn="ctr" eaLnBrk="1" hangingPunct="1"/>
            <a:r>
              <a:rPr lang="bs-Latn-BA" altLang="ko-KR" sz="1200" b="1" dirty="0" smtClean="0">
                <a:latin typeface="Myriad Pro" panose="020B050303040302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Korisnik</a:t>
            </a:r>
            <a:endParaRPr lang="ko-KR" altLang="en-US" sz="1200" b="1" dirty="0">
              <a:latin typeface="Myriad Pro" panose="020B050303040302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</p:txBody>
      </p:sp>
      <p:grpSp>
        <p:nvGrpSpPr>
          <p:cNvPr id="109" name="그룹 1"/>
          <p:cNvGrpSpPr>
            <a:grpSpLocks/>
          </p:cNvGrpSpPr>
          <p:nvPr/>
        </p:nvGrpSpPr>
        <p:grpSpPr bwMode="auto">
          <a:xfrm>
            <a:off x="3008312" y="2127250"/>
            <a:ext cx="511175" cy="511175"/>
            <a:chOff x="192088" y="4448175"/>
            <a:chExt cx="1219200" cy="1219200"/>
          </a:xfrm>
        </p:grpSpPr>
        <p:pic>
          <p:nvPicPr>
            <p:cNvPr id="110" name="Picture 40" descr="C:\Documents and Settings\Administrator\My Documents\네이트온 받은 파일\new_pag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88" y="4448175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" name="직사각형 98"/>
            <p:cNvSpPr>
              <a:spLocks noChangeArrowheads="1"/>
            </p:cNvSpPr>
            <p:nvPr/>
          </p:nvSpPr>
          <p:spPr bwMode="auto">
            <a:xfrm>
              <a:off x="329674" y="4725640"/>
              <a:ext cx="941301" cy="734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 eaLnBrk="1" hangingPunct="1"/>
              <a:r>
                <a:rPr lang="en-US" altLang="ko-KR" sz="700" b="1">
                  <a:solidFill>
                    <a:srgbClr val="0070C0"/>
                  </a:solidFill>
                  <a:latin typeface="Myriad Pro" panose="020B0503030403020204" pitchFamily="34" charset="0"/>
                  <a:ea typeface="맑은 고딕" panose="020B0503020000020004" pitchFamily="34" charset="-127"/>
                  <a:cs typeface="Calibri" panose="020F0502020204030204" pitchFamily="34" charset="0"/>
                </a:rPr>
                <a:t>XML</a:t>
              </a:r>
            </a:p>
            <a:p>
              <a:pPr algn="ctr" eaLnBrk="1" hangingPunct="1"/>
              <a:r>
                <a:rPr lang="en-US" altLang="ko-KR" sz="700" b="1">
                  <a:solidFill>
                    <a:srgbClr val="0070C0"/>
                  </a:solidFill>
                  <a:latin typeface="Myriad Pro" panose="020B0503030403020204" pitchFamily="34" charset="0"/>
                  <a:ea typeface="맑은 고딕" panose="020B0503020000020004" pitchFamily="34" charset="-127"/>
                  <a:cs typeface="Calibri" panose="020F0502020204030204" pitchFamily="34" charset="0"/>
                </a:rPr>
                <a:t>Form</a:t>
              </a:r>
              <a:endParaRPr lang="ko-KR" altLang="en-US" sz="700" b="1">
                <a:solidFill>
                  <a:srgbClr val="0070C0"/>
                </a:solidFill>
                <a:latin typeface="Myriad Pro" panose="020B0503030403020204" pitchFamily="34" charset="0"/>
                <a:ea typeface="맑은 고딕" panose="020B0503020000020004" pitchFamily="34" charset="-127"/>
                <a:cs typeface="Calibri" panose="020F0502020204030204" pitchFamily="34" charset="0"/>
              </a:endParaRPr>
            </a:p>
          </p:txBody>
        </p:sp>
      </p:grpSp>
      <p:grpSp>
        <p:nvGrpSpPr>
          <p:cNvPr id="112" name="그룹 45"/>
          <p:cNvGrpSpPr>
            <a:grpSpLocks/>
          </p:cNvGrpSpPr>
          <p:nvPr/>
        </p:nvGrpSpPr>
        <p:grpSpPr bwMode="auto">
          <a:xfrm>
            <a:off x="5888037" y="1865312"/>
            <a:ext cx="509588" cy="511175"/>
            <a:chOff x="192088" y="4448175"/>
            <a:chExt cx="1219200" cy="1219200"/>
          </a:xfrm>
        </p:grpSpPr>
        <p:pic>
          <p:nvPicPr>
            <p:cNvPr id="113" name="Picture 40" descr="C:\Documents and Settings\Administrator\My Documents\네이트온 받은 파일\new_pag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88" y="4448175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" name="직사각형 98"/>
            <p:cNvSpPr>
              <a:spLocks noChangeArrowheads="1"/>
            </p:cNvSpPr>
            <p:nvPr/>
          </p:nvSpPr>
          <p:spPr bwMode="auto">
            <a:xfrm>
              <a:off x="328208" y="4725640"/>
              <a:ext cx="944232" cy="734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 eaLnBrk="1" hangingPunct="1"/>
              <a:r>
                <a:rPr lang="en-US" altLang="ko-KR" sz="700" b="1" dirty="0">
                  <a:solidFill>
                    <a:srgbClr val="0070C0"/>
                  </a:solidFill>
                  <a:latin typeface="Myriad Pro" panose="020B0503030403020204" pitchFamily="34" charset="0"/>
                  <a:ea typeface="맑은 고딕" panose="020B0503020000020004" pitchFamily="34" charset="-127"/>
                  <a:cs typeface="Calibri" panose="020F0502020204030204" pitchFamily="34" charset="0"/>
                </a:rPr>
                <a:t>XML</a:t>
              </a:r>
            </a:p>
            <a:p>
              <a:pPr algn="ctr" eaLnBrk="1" hangingPunct="1"/>
              <a:r>
                <a:rPr lang="en-US" altLang="ko-KR" sz="700" b="1" dirty="0">
                  <a:solidFill>
                    <a:srgbClr val="0070C0"/>
                  </a:solidFill>
                  <a:latin typeface="Myriad Pro" panose="020B0503030403020204" pitchFamily="34" charset="0"/>
                  <a:ea typeface="맑은 고딕" panose="020B0503020000020004" pitchFamily="34" charset="-127"/>
                  <a:cs typeface="Calibri" panose="020F0502020204030204" pitchFamily="34" charset="0"/>
                </a:rPr>
                <a:t>Form</a:t>
              </a:r>
              <a:endParaRPr lang="ko-KR" altLang="en-US" sz="700" b="1" dirty="0">
                <a:solidFill>
                  <a:srgbClr val="0070C0"/>
                </a:solidFill>
                <a:latin typeface="Myriad Pro" panose="020B0503030403020204" pitchFamily="34" charset="0"/>
                <a:ea typeface="맑은 고딕" panose="020B0503020000020004" pitchFamily="34" charset="-127"/>
                <a:cs typeface="Calibri" panose="020F0502020204030204" pitchFamily="34" charset="0"/>
              </a:endParaRPr>
            </a:p>
          </p:txBody>
        </p:sp>
      </p:grpSp>
      <p:pic>
        <p:nvPicPr>
          <p:cNvPr id="115" name="Picture 41" descr="C:\Documents and Settings\Administrator\My Documents\네이트온 받은 파일\data(1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37" y="2214562"/>
            <a:ext cx="481013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54" descr="C:\Documents and Settings\Administrator\바탕 화면\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7" y="4210050"/>
            <a:ext cx="569913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2" descr="C:\Documents and Settings\Administrator\바탕 화면\2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2" y="4387850"/>
            <a:ext cx="4000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2" descr="C:\Documents and Settings\Administrator\My Documents\네이트온 받은 파일\jpg-2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7" y="4387850"/>
            <a:ext cx="4873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9" name="그룹 60"/>
          <p:cNvGrpSpPr>
            <a:grpSpLocks/>
          </p:cNvGrpSpPr>
          <p:nvPr/>
        </p:nvGrpSpPr>
        <p:grpSpPr bwMode="auto">
          <a:xfrm>
            <a:off x="7369175" y="4398963"/>
            <a:ext cx="511175" cy="509587"/>
            <a:chOff x="192088" y="4448175"/>
            <a:chExt cx="1219200" cy="1219200"/>
          </a:xfrm>
        </p:grpSpPr>
        <p:pic>
          <p:nvPicPr>
            <p:cNvPr id="120" name="Picture 40" descr="C:\Documents and Settings\Administrator\My Documents\네이트온 받은 파일\new_pag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88" y="4448175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" name="직사각형 98"/>
            <p:cNvSpPr>
              <a:spLocks noChangeArrowheads="1"/>
            </p:cNvSpPr>
            <p:nvPr/>
          </p:nvSpPr>
          <p:spPr bwMode="auto">
            <a:xfrm>
              <a:off x="369820" y="4764065"/>
              <a:ext cx="861009" cy="47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 eaLnBrk="1" hangingPunct="1"/>
              <a:r>
                <a:rPr lang="en-US" altLang="ko-KR" sz="700" b="1">
                  <a:solidFill>
                    <a:srgbClr val="0070C0"/>
                  </a:solidFill>
                  <a:latin typeface="Myriad Pro" panose="020B0503030403020204" pitchFamily="34" charset="0"/>
                  <a:ea typeface="맑은 고딕" panose="020B0503020000020004" pitchFamily="34" charset="-127"/>
                  <a:cs typeface="Calibri" panose="020F0502020204030204" pitchFamily="34" charset="0"/>
                </a:rPr>
                <a:t>XML</a:t>
              </a:r>
            </a:p>
          </p:txBody>
        </p:sp>
      </p:grpSp>
      <p:sp>
        <p:nvSpPr>
          <p:cNvPr id="122" name="직사각형 98"/>
          <p:cNvSpPr>
            <a:spLocks noChangeArrowheads="1"/>
          </p:cNvSpPr>
          <p:nvPr/>
        </p:nvSpPr>
        <p:spPr bwMode="auto">
          <a:xfrm>
            <a:off x="6019800" y="3144837"/>
            <a:ext cx="5148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bs-Latn-BA" altLang="ko-KR" sz="900" dirty="0" smtClean="0">
                <a:latin typeface="Myriad Pro" panose="020B050303040302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Ulazni</a:t>
            </a:r>
          </a:p>
          <a:p>
            <a:pPr eaLnBrk="1" hangingPunct="1"/>
            <a:r>
              <a:rPr lang="bs-Latn-BA" altLang="ko-KR" sz="900" dirty="0" smtClean="0">
                <a:latin typeface="Myriad Pro" panose="020B050303040302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podaci</a:t>
            </a:r>
            <a:endParaRPr lang="ko-KR" altLang="en-US" sz="900" dirty="0">
              <a:latin typeface="Myriad Pro" panose="020B050303040302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</p:txBody>
      </p:sp>
      <p:sp>
        <p:nvSpPr>
          <p:cNvPr id="123" name="직사각형 98"/>
          <p:cNvSpPr>
            <a:spLocks noChangeArrowheads="1"/>
          </p:cNvSpPr>
          <p:nvPr/>
        </p:nvSpPr>
        <p:spPr bwMode="auto">
          <a:xfrm>
            <a:off x="5403926" y="3144837"/>
            <a:ext cx="61587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/>
            <a:r>
              <a:rPr lang="en-US" altLang="ko-KR" sz="900" dirty="0" smtClean="0">
                <a:latin typeface="Myriad Pro" panose="020B050303040302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Re</a:t>
            </a:r>
            <a:r>
              <a:rPr lang="bs-Latn-BA" altLang="ko-KR" sz="900" dirty="0" smtClean="0">
                <a:latin typeface="Myriad Pro" panose="020B050303040302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zul-</a:t>
            </a:r>
          </a:p>
          <a:p>
            <a:pPr algn="ctr" eaLnBrk="1" hangingPunct="1"/>
            <a:r>
              <a:rPr lang="bs-Latn-BA" altLang="ko-KR" sz="900" dirty="0" smtClean="0">
                <a:latin typeface="Myriad Pro" panose="020B050303040302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tujuča</a:t>
            </a:r>
          </a:p>
          <a:p>
            <a:pPr algn="ctr" eaLnBrk="1" hangingPunct="1"/>
            <a:r>
              <a:rPr lang="bs-Latn-BA" altLang="ko-KR" sz="900" dirty="0" smtClean="0">
                <a:latin typeface="Myriad Pro" panose="020B050303040302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datoteka</a:t>
            </a:r>
            <a:endParaRPr lang="ko-KR" altLang="en-US" sz="900" dirty="0">
              <a:latin typeface="Myriad Pro" panose="020B050303040302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</p:txBody>
      </p:sp>
      <p:pic>
        <p:nvPicPr>
          <p:cNvPr id="124" name="Picture 41" descr="C:\Documents and Settings\Administrator\My Documents\네이트온 받은 파일\data(1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4714875"/>
            <a:ext cx="4826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43" descr="C:\Documents and Settings\Administrator\My Documents\네이트온 받은 파일\Untitled-4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" y="2100262"/>
            <a:ext cx="63658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44" descr="C:\Documents and Settings\Administrator\My Documents\네이트온 받은 파일\Untitled-3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921" y="2136775"/>
            <a:ext cx="677863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7" name="그룹 51"/>
          <p:cNvGrpSpPr>
            <a:grpSpLocks/>
          </p:cNvGrpSpPr>
          <p:nvPr/>
        </p:nvGrpSpPr>
        <p:grpSpPr bwMode="auto">
          <a:xfrm>
            <a:off x="6054992" y="2663825"/>
            <a:ext cx="444500" cy="446087"/>
            <a:chOff x="192089" y="4448175"/>
            <a:chExt cx="1219201" cy="1219200"/>
          </a:xfrm>
        </p:grpSpPr>
        <p:pic>
          <p:nvPicPr>
            <p:cNvPr id="128" name="Picture 40" descr="C:\Documents and Settings\Administrator\My Documents\네이트온 받은 파일\new_pag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89" y="4448175"/>
              <a:ext cx="1219201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9" name="직사각형 98"/>
            <p:cNvSpPr>
              <a:spLocks noChangeArrowheads="1"/>
            </p:cNvSpPr>
            <p:nvPr/>
          </p:nvSpPr>
          <p:spPr bwMode="auto">
            <a:xfrm>
              <a:off x="282447" y="4725858"/>
              <a:ext cx="1034129" cy="84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ko-KR" sz="700" b="1" dirty="0" smtClean="0">
                  <a:solidFill>
                    <a:srgbClr val="0070C0"/>
                  </a:solidFill>
                  <a:latin typeface="Myriad Pro" panose="020B0503030403020204" pitchFamily="34" charset="0"/>
                  <a:ea typeface="맑은 고딕" pitchFamily="50" charset="-127"/>
                  <a:cs typeface="Calibri" panose="020F0502020204030204" pitchFamily="34" charset="0"/>
                </a:rPr>
                <a:t>XML</a:t>
              </a:r>
            </a:p>
            <a:p>
              <a:pPr algn="ctr" eaLnBrk="1" hangingPunct="1">
                <a:defRPr/>
              </a:pPr>
              <a:r>
                <a:rPr lang="en-US" altLang="ko-KR" sz="700" b="1" dirty="0" smtClean="0">
                  <a:solidFill>
                    <a:schemeClr val="accent6">
                      <a:lumMod val="75000"/>
                    </a:schemeClr>
                  </a:solidFill>
                  <a:latin typeface="Myriad Pro" panose="020B0503030403020204" pitchFamily="34" charset="0"/>
                  <a:ea typeface="맑은 고딕" pitchFamily="50" charset="-127"/>
                  <a:cs typeface="Calibri" panose="020F0502020204030204" pitchFamily="34" charset="0"/>
                </a:rPr>
                <a:t>Data</a:t>
              </a:r>
              <a:endParaRPr lang="ko-KR" altLang="en-US" sz="700" b="1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  <a:ea typeface="맑은 고딕" pitchFamily="50" charset="-127"/>
                <a:cs typeface="Calibri" panose="020F0502020204030204" pitchFamily="34" charset="0"/>
              </a:endParaRPr>
            </a:p>
          </p:txBody>
        </p:sp>
      </p:grpSp>
      <p:pic>
        <p:nvPicPr>
          <p:cNvPr id="130" name="Picture 42" descr="C:\Documents and Settings\Administrator\My Documents\네이트온 받은 파일\file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395" y="2670175"/>
            <a:ext cx="38893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Picture 12" descr="C:\Documents and Settings\Administrator\바탕 화면\2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3898900"/>
            <a:ext cx="4000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Picture 2" descr="C:\Documents and Settings\Administrator\My Documents\네이트온 받은 파일\jpg-2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3902075"/>
            <a:ext cx="48736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" name="그룹 78"/>
          <p:cNvGrpSpPr>
            <a:grpSpLocks/>
          </p:cNvGrpSpPr>
          <p:nvPr/>
        </p:nvGrpSpPr>
        <p:grpSpPr bwMode="auto">
          <a:xfrm>
            <a:off x="6397625" y="3937000"/>
            <a:ext cx="446087" cy="444500"/>
            <a:chOff x="192089" y="4448175"/>
            <a:chExt cx="1219201" cy="1219200"/>
          </a:xfrm>
        </p:grpSpPr>
        <p:pic>
          <p:nvPicPr>
            <p:cNvPr id="134" name="Picture 40" descr="C:\Documents and Settings\Administrator\My Documents\네이트온 받은 파일\new_pag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89" y="4448175"/>
              <a:ext cx="1219201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" name="직사각형 98"/>
            <p:cNvSpPr>
              <a:spLocks noChangeArrowheads="1"/>
            </p:cNvSpPr>
            <p:nvPr/>
          </p:nvSpPr>
          <p:spPr bwMode="auto">
            <a:xfrm>
              <a:off x="284296" y="4726849"/>
              <a:ext cx="1030450" cy="84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ko-KR" sz="700" b="1" dirty="0" smtClean="0">
                  <a:solidFill>
                    <a:srgbClr val="0070C0"/>
                  </a:solidFill>
                  <a:latin typeface="Myriad Pro" panose="020B0503030403020204" pitchFamily="34" charset="0"/>
                  <a:ea typeface="맑은 고딕" pitchFamily="50" charset="-127"/>
                  <a:cs typeface="Calibri" panose="020F0502020204030204" pitchFamily="34" charset="0"/>
                </a:rPr>
                <a:t>XML</a:t>
              </a:r>
            </a:p>
            <a:p>
              <a:pPr algn="ctr" eaLnBrk="1" hangingPunct="1">
                <a:defRPr/>
              </a:pPr>
              <a:r>
                <a:rPr lang="en-US" altLang="ko-KR" sz="700" b="1" dirty="0" smtClean="0">
                  <a:solidFill>
                    <a:schemeClr val="accent6">
                      <a:lumMod val="75000"/>
                    </a:schemeClr>
                  </a:solidFill>
                  <a:latin typeface="Myriad Pro" panose="020B0503030403020204" pitchFamily="34" charset="0"/>
                  <a:ea typeface="맑은 고딕" pitchFamily="50" charset="-127"/>
                  <a:cs typeface="Calibri" panose="020F0502020204030204" pitchFamily="34" charset="0"/>
                </a:rPr>
                <a:t>Data</a:t>
              </a:r>
              <a:endParaRPr lang="ko-KR" altLang="en-US" sz="700" b="1" dirty="0" smtClean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  <a:ea typeface="맑은 고딕" pitchFamily="50" charset="-127"/>
                <a:cs typeface="Calibri" panose="020F0502020204030204" pitchFamily="34" charset="0"/>
              </a:endParaRPr>
            </a:p>
          </p:txBody>
        </p:sp>
      </p:grpSp>
      <p:pic>
        <p:nvPicPr>
          <p:cNvPr id="136" name="Picture 6" descr="http://icons.iconarchive.com/icons/theo-cupent42/itunes-unified/256/time-machine-icon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87" y="2622550"/>
            <a:ext cx="2143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직사각형 98"/>
          <p:cNvSpPr>
            <a:spLocks noChangeArrowheads="1"/>
          </p:cNvSpPr>
          <p:nvPr/>
        </p:nvSpPr>
        <p:spPr bwMode="auto">
          <a:xfrm>
            <a:off x="5408221" y="2466975"/>
            <a:ext cx="9925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en-US" altLang="ko-KR" sz="1000" b="1" dirty="0" smtClean="0">
                <a:solidFill>
                  <a:schemeClr val="accent2">
                    <a:lumMod val="75000"/>
                  </a:schemeClr>
                </a:solidFill>
                <a:latin typeface="Myriad Pro" panose="020B0503030403020204" pitchFamily="34" charset="0"/>
                <a:ea typeface="맑은 고딕"/>
                <a:cs typeface="Calibri" pitchFamily="34" charset="0"/>
              </a:rPr>
              <a:t>★</a:t>
            </a:r>
            <a:r>
              <a:rPr lang="en-US" altLang="ko-KR" sz="1000" b="1" dirty="0" smtClean="0">
                <a:solidFill>
                  <a:schemeClr val="accent2">
                    <a:lumMod val="75000"/>
                  </a:schemeClr>
                </a:solidFill>
                <a:latin typeface="Myriad Pro" panose="020B0503030403020204" pitchFamily="34" charset="0"/>
                <a:ea typeface="맑은 고딕" pitchFamily="50" charset="-127"/>
                <a:cs typeface="Calibri" pitchFamily="34" charset="0"/>
              </a:rPr>
              <a:t>Time Stamp</a:t>
            </a:r>
            <a:endParaRPr lang="ko-KR" altLang="en-US" sz="1000" b="1" dirty="0" smtClean="0">
              <a:solidFill>
                <a:schemeClr val="accent2">
                  <a:lumMod val="75000"/>
                </a:schemeClr>
              </a:solidFill>
              <a:latin typeface="Myriad Pro" panose="020B0503030403020204" pitchFamily="34" charset="0"/>
              <a:ea typeface="맑은 고딕" pitchFamily="50" charset="-127"/>
              <a:cs typeface="Calibri" pitchFamily="34" charset="0"/>
            </a:endParaRPr>
          </a:p>
        </p:txBody>
      </p:sp>
      <p:grpSp>
        <p:nvGrpSpPr>
          <p:cNvPr id="138" name="그룹 2"/>
          <p:cNvGrpSpPr>
            <a:grpSpLocks/>
          </p:cNvGrpSpPr>
          <p:nvPr/>
        </p:nvGrpSpPr>
        <p:grpSpPr bwMode="auto">
          <a:xfrm>
            <a:off x="650875" y="5770562"/>
            <a:ext cx="4465637" cy="406400"/>
            <a:chOff x="848544" y="5902598"/>
            <a:chExt cx="4466406" cy="406722"/>
          </a:xfrm>
        </p:grpSpPr>
        <p:sp>
          <p:nvSpPr>
            <p:cNvPr id="139" name="직사각형 1"/>
            <p:cNvSpPr/>
            <p:nvPr/>
          </p:nvSpPr>
          <p:spPr>
            <a:xfrm>
              <a:off x="881887" y="5902598"/>
              <a:ext cx="4112333" cy="406722"/>
            </a:xfrm>
            <a:prstGeom prst="rect">
              <a:avLst/>
            </a:prstGeom>
            <a:solidFill>
              <a:srgbClr val="FFFF00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Myriad Pro" panose="020B0503030403020204" pitchFamily="34" charset="0"/>
              </a:endParaRPr>
            </a:p>
          </p:txBody>
        </p:sp>
        <p:sp>
          <p:nvSpPr>
            <p:cNvPr id="140" name="직사각형 98"/>
            <p:cNvSpPr>
              <a:spLocks noChangeArrowheads="1"/>
            </p:cNvSpPr>
            <p:nvPr/>
          </p:nvSpPr>
          <p:spPr bwMode="auto">
            <a:xfrm>
              <a:off x="848544" y="5975681"/>
              <a:ext cx="4466406" cy="276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defRPr/>
              </a:pPr>
              <a:r>
                <a:rPr lang="en-US" altLang="ko-KR" sz="1200" b="1" dirty="0" smtClean="0">
                  <a:solidFill>
                    <a:schemeClr val="accent2">
                      <a:lumMod val="75000"/>
                    </a:schemeClr>
                  </a:solidFill>
                  <a:latin typeface="Myriad Pro" panose="020B0503030403020204" pitchFamily="34" charset="0"/>
                  <a:ea typeface="맑은 고딕"/>
                  <a:cs typeface="Calibri" pitchFamily="34" charset="0"/>
                </a:rPr>
                <a:t>★ </a:t>
              </a:r>
              <a:r>
                <a:rPr lang="en-US" altLang="ko-KR" sz="1200" b="1" dirty="0" smtClean="0">
                  <a:solidFill>
                    <a:schemeClr val="accent2">
                      <a:lumMod val="75000"/>
                    </a:schemeClr>
                  </a:solidFill>
                  <a:latin typeface="Myriad Pro" panose="020B0503030403020204" pitchFamily="34" charset="0"/>
                  <a:ea typeface="맑은 고딕" pitchFamily="50" charset="-127"/>
                  <a:cs typeface="Calibri" pitchFamily="34" charset="0"/>
                </a:rPr>
                <a:t>Time Stamp authority </a:t>
              </a:r>
              <a:r>
                <a:rPr lang="en-US" altLang="ko-KR" sz="1100" b="1" dirty="0" smtClean="0">
                  <a:solidFill>
                    <a:schemeClr val="accent2">
                      <a:lumMod val="75000"/>
                    </a:schemeClr>
                  </a:solidFill>
                  <a:latin typeface="Myriad Pro" panose="020B0503030403020204" pitchFamily="34" charset="0"/>
                  <a:ea typeface="맑은 고딕" pitchFamily="50" charset="-127"/>
                  <a:cs typeface="Calibri" pitchFamily="34" charset="0"/>
                </a:rPr>
                <a:t>: Document Authenticity Assurance</a:t>
              </a:r>
              <a:endParaRPr lang="ko-KR" altLang="en-US" sz="1100" b="1" dirty="0" smtClean="0">
                <a:solidFill>
                  <a:schemeClr val="accent2">
                    <a:lumMod val="75000"/>
                  </a:schemeClr>
                </a:solidFill>
                <a:latin typeface="Myriad Pro" panose="020B0503030403020204" pitchFamily="34" charset="0"/>
                <a:ea typeface="맑은 고딕" pitchFamily="50" charset="-127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532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Visoka produktivnost dizajna</a:t>
            </a:r>
            <a:endParaRPr lang="en-US" dirty="0"/>
          </a:p>
        </p:txBody>
      </p:sp>
      <p:grpSp>
        <p:nvGrpSpPr>
          <p:cNvPr id="9" name="그룹 3"/>
          <p:cNvGrpSpPr>
            <a:grpSpLocks noChangeAspect="1"/>
          </p:cNvGrpSpPr>
          <p:nvPr/>
        </p:nvGrpSpPr>
        <p:grpSpPr bwMode="auto">
          <a:xfrm>
            <a:off x="6705600" y="1430972"/>
            <a:ext cx="2304288" cy="1415796"/>
            <a:chOff x="4808538" y="1701825"/>
            <a:chExt cx="2160587" cy="1327150"/>
          </a:xfrm>
        </p:grpSpPr>
        <p:grpSp>
          <p:nvGrpSpPr>
            <p:cNvPr id="10" name="그룹 1"/>
            <p:cNvGrpSpPr>
              <a:grpSpLocks/>
            </p:cNvGrpSpPr>
            <p:nvPr/>
          </p:nvGrpSpPr>
          <p:grpSpPr bwMode="auto">
            <a:xfrm>
              <a:off x="4808538" y="1701825"/>
              <a:ext cx="2160587" cy="1327150"/>
              <a:chOff x="993612" y="2278567"/>
              <a:chExt cx="3884613" cy="2389188"/>
            </a:xfrm>
          </p:grpSpPr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3612" y="2278567"/>
                <a:ext cx="3884613" cy="2389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TextBox 4"/>
              <p:cNvSpPr txBox="1">
                <a:spLocks noChangeArrowheads="1"/>
              </p:cNvSpPr>
              <p:nvPr/>
            </p:nvSpPr>
            <p:spPr bwMode="auto">
              <a:xfrm>
                <a:off x="2922649" y="4145759"/>
                <a:ext cx="1808600" cy="423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hangingPunct="1"/>
                <a:r>
                  <a:rPr lang="en-US" altLang="ko-KR" sz="1100" b="1" i="1">
                    <a:solidFill>
                      <a:srgbClr val="FF0000"/>
                    </a:solidFill>
                    <a:latin typeface="Myriad Pro" panose="020B0503030403020204" pitchFamily="34" charset="0"/>
                    <a:ea typeface="맑은 고딕" panose="020B0503020000020004" pitchFamily="34" charset="-127"/>
                    <a:cs typeface="Calibri" panose="020F0502020204030204" pitchFamily="34" charset="0"/>
                  </a:rPr>
                  <a:t>“Javascript”</a:t>
                </a:r>
                <a:endParaRPr lang="ko-KR" altLang="en-US" sz="1100" b="1" i="1">
                  <a:solidFill>
                    <a:srgbClr val="FF0000"/>
                  </a:solidFill>
                  <a:latin typeface="Myriad Pro" panose="020B0503030403020204" pitchFamily="34" charset="0"/>
                  <a:ea typeface="맑은 고딕" panose="020B0503020000020004" pitchFamily="34" charset="-127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1" name="Picture 4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8219" y="2003749"/>
              <a:ext cx="955700" cy="658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직사각형 2"/>
            <p:cNvSpPr/>
            <p:nvPr/>
          </p:nvSpPr>
          <p:spPr>
            <a:xfrm>
              <a:off x="6447555" y="2003255"/>
              <a:ext cx="474415" cy="658576"/>
            </a:xfrm>
            <a:prstGeom prst="rect">
              <a:avLst/>
            </a:prstGeom>
            <a:solidFill>
              <a:srgbClr val="ACA8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Myriad Pro" panose="020B050303040302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그룹 21"/>
          <p:cNvGrpSpPr>
            <a:grpSpLocks/>
          </p:cNvGrpSpPr>
          <p:nvPr/>
        </p:nvGrpSpPr>
        <p:grpSpPr bwMode="auto">
          <a:xfrm>
            <a:off x="7355078" y="4082331"/>
            <a:ext cx="1654810" cy="979170"/>
            <a:chOff x="6115051" y="3609512"/>
            <a:chExt cx="3333749" cy="1970089"/>
          </a:xfrm>
        </p:grpSpPr>
        <p:pic>
          <p:nvPicPr>
            <p:cNvPr id="16" name="그림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4587" y="3609512"/>
              <a:ext cx="1954213" cy="197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" descr="C:\Documents and Settings\Administrator\바탕 화면\10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051" y="3754665"/>
              <a:ext cx="1407110" cy="1824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직사각형 31"/>
          <p:cNvSpPr/>
          <p:nvPr/>
        </p:nvSpPr>
        <p:spPr>
          <a:xfrm>
            <a:off x="224927" y="1200150"/>
            <a:ext cx="6430381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300"/>
              </a:spcAft>
              <a:defRPr/>
            </a:pPr>
            <a:r>
              <a:rPr lang="en-US" altLang="ko-KR" sz="1400" b="1" dirty="0" smtClean="0">
                <a:solidFill>
                  <a:srgbClr val="2B3990"/>
                </a:solidFill>
                <a:latin typeface="Segoe UI" panose="020B0502040204020203" pitchFamily="34" charset="0"/>
                <a:ea typeface="맑은 고딕" panose="020B0503020000020004" pitchFamily="50" charset="-127"/>
                <a:cs typeface="Segoe UI" panose="020B0502040204020203" pitchFamily="34" charset="0"/>
              </a:rPr>
              <a:t>Data</a:t>
            </a:r>
            <a:r>
              <a:rPr lang="bs-Latn-BA" altLang="ko-KR" sz="1400" b="1" dirty="0" smtClean="0">
                <a:solidFill>
                  <a:srgbClr val="2B3990"/>
                </a:solidFill>
                <a:latin typeface="Segoe UI" panose="020B0502040204020203" pitchFamily="34" charset="0"/>
                <a:ea typeface="맑은 고딕" panose="020B0503020000020004" pitchFamily="50" charset="-127"/>
                <a:cs typeface="Segoe UI" panose="020B0502040204020203" pitchFamily="34" charset="0"/>
              </a:rPr>
              <a:t>-o</a:t>
            </a:r>
            <a:r>
              <a:rPr lang="en-US" altLang="ko-KR" sz="1400" b="1" dirty="0" err="1" smtClean="0">
                <a:solidFill>
                  <a:srgbClr val="2B3990"/>
                </a:solidFill>
                <a:latin typeface="Segoe UI" panose="020B0502040204020203" pitchFamily="34" charset="0"/>
                <a:ea typeface="맑은 고딕" panose="020B0503020000020004" pitchFamily="50" charset="-127"/>
                <a:cs typeface="Segoe UI" panose="020B0502040204020203" pitchFamily="34" charset="0"/>
              </a:rPr>
              <a:t>riented</a:t>
            </a:r>
            <a:r>
              <a:rPr lang="en-US" altLang="ko-KR" sz="1400" b="1" dirty="0" smtClean="0">
                <a:solidFill>
                  <a:srgbClr val="2B3990"/>
                </a:solidFill>
                <a:latin typeface="Segoe UI" panose="020B0502040204020203" pitchFamily="34" charset="0"/>
                <a:ea typeface="맑은 고딕" panose="020B0503020000020004" pitchFamily="50" charset="-127"/>
                <a:cs typeface="Segoe UI" panose="020B0502040204020203" pitchFamily="34" charset="0"/>
              </a:rPr>
              <a:t> </a:t>
            </a:r>
            <a:r>
              <a:rPr lang="bs-Latn-BA" altLang="ko-KR" sz="1400" b="1" dirty="0" smtClean="0">
                <a:solidFill>
                  <a:srgbClr val="2B3990"/>
                </a:solidFill>
                <a:latin typeface="Segoe UI" panose="020B0502040204020203" pitchFamily="34" charset="0"/>
                <a:ea typeface="맑은 고딕" panose="020B0503020000020004" pitchFamily="50" charset="-127"/>
                <a:cs typeface="Segoe UI" panose="020B0502040204020203" pitchFamily="34" charset="0"/>
              </a:rPr>
              <a:t>model forme</a:t>
            </a:r>
            <a:endParaRPr lang="en-US" altLang="ko-KR" sz="1400" b="1" dirty="0">
              <a:solidFill>
                <a:srgbClr val="2B3990"/>
              </a:solidFill>
              <a:latin typeface="Segoe UI" panose="020B0502040204020203" pitchFamily="34" charset="0"/>
              <a:ea typeface="맑은 고딕" panose="020B0503020000020004" pitchFamily="50" charset="-127"/>
              <a:cs typeface="Segoe UI" panose="020B0502040204020203" pitchFamily="34" charset="0"/>
            </a:endParaRP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kumimoji="0" lang="bs-Latn-BA" altLang="ko-KR" sz="1400" dirty="0" smtClean="0">
                <a:solidFill>
                  <a:srgbClr val="2B3990"/>
                </a:solidFill>
                <a:latin typeface="Segoe UI" panose="020B0502040204020203" pitchFamily="34" charset="0"/>
                <a:ea typeface="맑은 고딕" pitchFamily="50" charset="-127"/>
                <a:cs typeface="Segoe UI" panose="020B0502040204020203" pitchFamily="34" charset="0"/>
              </a:rPr>
              <a:t>intuitivno </a:t>
            </a:r>
            <a:r>
              <a:rPr kumimoji="0" lang="en-US" altLang="ko-KR" sz="1400" dirty="0" smtClean="0">
                <a:solidFill>
                  <a:srgbClr val="2B3990"/>
                </a:solidFill>
                <a:latin typeface="Segoe UI" panose="020B0502040204020203" pitchFamily="34" charset="0"/>
                <a:ea typeface="맑은 고딕" pitchFamily="50" charset="-127"/>
                <a:cs typeface="Segoe UI" panose="020B0502040204020203" pitchFamily="34" charset="0"/>
              </a:rPr>
              <a:t>GUI </a:t>
            </a:r>
            <a:r>
              <a:rPr kumimoji="0" lang="bs-Latn-BA" altLang="ko-KR" sz="1400" dirty="0" smtClean="0">
                <a:solidFill>
                  <a:srgbClr val="2B3990"/>
                </a:solidFill>
                <a:latin typeface="Segoe UI" panose="020B0502040204020203" pitchFamily="34" charset="0"/>
                <a:ea typeface="맑은 고딕" pitchFamily="50" charset="-127"/>
                <a:cs typeface="Segoe UI" panose="020B0502040204020203" pitchFamily="34" charset="0"/>
              </a:rPr>
              <a:t>okruženje za dizajn/razvoj</a:t>
            </a:r>
            <a:endParaRPr kumimoji="0" lang="ko-KR" altLang="en-US" sz="1400" dirty="0">
              <a:solidFill>
                <a:srgbClr val="2B3990"/>
              </a:solidFill>
              <a:latin typeface="Segoe UI" panose="020B0502040204020203" pitchFamily="34" charset="0"/>
              <a:ea typeface="맑은 고딕" pitchFamily="50" charset="-127"/>
              <a:cs typeface="Segoe UI" panose="020B0502040204020203" pitchFamily="34" charset="0"/>
            </a:endParaRP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kumimoji="0" lang="bs-Latn-BA" altLang="ko-KR" sz="1400" dirty="0" smtClean="0">
                <a:solidFill>
                  <a:srgbClr val="2B3990"/>
                </a:solidFill>
                <a:latin typeface="Segoe UI" panose="020B0502040204020203" pitchFamily="34" charset="0"/>
                <a:ea typeface="맑은 고딕" pitchFamily="50" charset="-127"/>
                <a:cs typeface="Segoe UI" panose="020B0502040204020203" pitchFamily="34" charset="0"/>
              </a:rPr>
              <a:t>povećavanje ili mijenjanje forme kako bi prihvatila bilo koju količinu podataka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bs-Latn-BA" altLang="ko-KR" sz="1400" dirty="0" smtClean="0">
                <a:solidFill>
                  <a:srgbClr val="2B3990"/>
                </a:solidFill>
                <a:latin typeface="Segoe UI" panose="020B0502040204020203" pitchFamily="34" charset="0"/>
                <a:ea typeface="맑은 고딕" pitchFamily="50" charset="-127"/>
                <a:cs typeface="Segoe UI" panose="020B0502040204020203" pitchFamily="34" charset="0"/>
              </a:rPr>
              <a:t>Jednostavno rukovanje podacima koji se ponavljaju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kumimoji="0" lang="bs-Latn-BA" altLang="ko-KR" sz="1400" dirty="0" smtClean="0">
                <a:solidFill>
                  <a:srgbClr val="2B3990"/>
                </a:solidFill>
                <a:latin typeface="Segoe UI" panose="020B0502040204020203" pitchFamily="34" charset="0"/>
                <a:ea typeface="맑은 고딕" pitchFamily="50" charset="-127"/>
                <a:cs typeface="Segoe UI" panose="020B0502040204020203" pitchFamily="34" charset="0"/>
              </a:rPr>
              <a:t>Fleksibilna implementacija poslovne logike</a:t>
            </a:r>
          </a:p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kumimoji="0" lang="bs-Latn-BA" altLang="ko-KR" sz="1400" dirty="0" smtClean="0">
                <a:solidFill>
                  <a:srgbClr val="2B3990"/>
                </a:solidFill>
                <a:latin typeface="Segoe UI" panose="020B0502040204020203" pitchFamily="34" charset="0"/>
                <a:ea typeface="맑은 고딕" pitchFamily="50" charset="-127"/>
                <a:cs typeface="Segoe UI" panose="020B0502040204020203" pitchFamily="34" charset="0"/>
              </a:rPr>
              <a:t>Visoka produktivnost kod dizajniranja i lako održavanje</a:t>
            </a:r>
          </a:p>
        </p:txBody>
      </p:sp>
      <p:sp>
        <p:nvSpPr>
          <p:cNvPr id="19" name="직사각형 45"/>
          <p:cNvSpPr>
            <a:spLocks noChangeArrowheads="1"/>
          </p:cNvSpPr>
          <p:nvPr/>
        </p:nvSpPr>
        <p:spPr bwMode="auto">
          <a:xfrm>
            <a:off x="340484" y="3611739"/>
            <a:ext cx="22584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2075" indent="-92075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indent="0" algn="r" eaLnBrk="1" hangingPunct="1">
              <a:spcBef>
                <a:spcPts val="600"/>
              </a:spcBef>
              <a:defRPr/>
            </a:pPr>
            <a:r>
              <a:rPr lang="bs-Latn-BA" altLang="ko-KR" sz="1400" b="1" dirty="0" smtClean="0">
                <a:solidFill>
                  <a:srgbClr val="2B3990"/>
                </a:solidFill>
                <a:latin typeface="Segoe UI" panose="020B0502040204020203" pitchFamily="34" charset="0"/>
                <a:ea typeface="맑은 고딕" pitchFamily="50" charset="-127"/>
                <a:cs typeface="Segoe UI" panose="020B0502040204020203" pitchFamily="34" charset="0"/>
              </a:rPr>
              <a:t>Bogat izbor komponenti</a:t>
            </a:r>
            <a:endParaRPr lang="en-US" altLang="ko-KR" sz="1400" b="1" dirty="0" smtClean="0">
              <a:solidFill>
                <a:srgbClr val="2B3990"/>
              </a:solidFill>
              <a:latin typeface="Segoe UI" panose="020B0502040204020203" pitchFamily="34" charset="0"/>
              <a:ea typeface="맑은 고딕" pitchFamily="50" charset="-127"/>
              <a:cs typeface="Segoe UI" panose="020B0502040204020203" pitchFamily="34" charset="0"/>
            </a:endParaRPr>
          </a:p>
        </p:txBody>
      </p:sp>
      <p:sp>
        <p:nvSpPr>
          <p:cNvPr id="20" name="직사각형 33"/>
          <p:cNvSpPr/>
          <p:nvPr/>
        </p:nvSpPr>
        <p:spPr>
          <a:xfrm>
            <a:off x="5499997" y="4211725"/>
            <a:ext cx="1797467" cy="7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bs-Latn-BA" altLang="ko-KR" sz="1400" b="1" spc="-60" dirty="0" smtClean="0">
                <a:solidFill>
                  <a:srgbClr val="283890"/>
                </a:solidFill>
                <a:latin typeface="Myriad Pro" panose="020B0503030403020204" pitchFamily="34" charset="0"/>
                <a:ea typeface="맑은 고딕" pitchFamily="50" charset="-127"/>
                <a:cs typeface="Calibri" panose="020F0502020204030204" pitchFamily="34" charset="0"/>
              </a:rPr>
              <a:t>Ulazne komponente</a:t>
            </a:r>
            <a:endParaRPr lang="en-US" altLang="ko-KR" sz="1400" b="1" spc="-60" dirty="0">
              <a:solidFill>
                <a:srgbClr val="283890"/>
              </a:solidFill>
              <a:latin typeface="Myriad Pro" panose="020B0503030403020204" pitchFamily="34" charset="0"/>
              <a:ea typeface="맑은 고딕" pitchFamily="50" charset="-127"/>
              <a:cs typeface="Calibri" panose="020F0502020204030204" pitchFamily="34" charset="0"/>
            </a:endParaRPr>
          </a:p>
          <a:p>
            <a:pPr algn="r">
              <a:defRPr/>
            </a:pPr>
            <a:r>
              <a:rPr lang="en-US" altLang="ko-KR" sz="1050" b="1" spc="-60" dirty="0">
                <a:solidFill>
                  <a:srgbClr val="283890"/>
                </a:solidFill>
                <a:latin typeface="Myriad Pro" panose="020B0503030403020204" pitchFamily="34" charset="0"/>
                <a:ea typeface="맑은 고딕" pitchFamily="50" charset="-127"/>
                <a:cs typeface="Calibri" panose="020F0502020204030204" pitchFamily="34" charset="0"/>
              </a:rPr>
              <a:t> </a:t>
            </a:r>
            <a:r>
              <a:rPr lang="bs-Latn-BA" altLang="ko-KR" sz="1050" spc="-60" dirty="0" smtClean="0">
                <a:solidFill>
                  <a:srgbClr val="283890"/>
                </a:solidFill>
                <a:latin typeface="Myriad Pro" panose="020B0503030403020204" pitchFamily="34" charset="0"/>
                <a:ea typeface="맑은 고딕" pitchFamily="50" charset="-127"/>
                <a:cs typeface="Calibri" panose="020F0502020204030204" pitchFamily="34" charset="0"/>
              </a:rPr>
              <a:t>tekstualno po</a:t>
            </a:r>
            <a:r>
              <a:rPr lang="en-US" altLang="ko-KR" sz="1050" spc="-60" dirty="0" smtClean="0">
                <a:solidFill>
                  <a:srgbClr val="283890"/>
                </a:solidFill>
                <a:latin typeface="Myriad Pro" panose="020B0503030403020204" pitchFamily="34" charset="0"/>
                <a:ea typeface="맑은 고딕" pitchFamily="50" charset="-127"/>
                <a:cs typeface="Calibri" panose="020F0502020204030204" pitchFamily="34" charset="0"/>
              </a:rPr>
              <a:t> </a:t>
            </a:r>
            <a:r>
              <a:rPr lang="bs-Latn-BA" altLang="ko-KR" sz="1050" spc="-60" dirty="0" smtClean="0">
                <a:solidFill>
                  <a:srgbClr val="283890"/>
                </a:solidFill>
                <a:latin typeface="Myriad Pro" panose="020B0503030403020204" pitchFamily="34" charset="0"/>
                <a:ea typeface="맑은 고딕" pitchFamily="50" charset="-127"/>
                <a:cs typeface="Calibri" panose="020F0502020204030204" pitchFamily="34" charset="0"/>
              </a:rPr>
              <a:t>lje, dugme</a:t>
            </a:r>
            <a:r>
              <a:rPr lang="en-US" altLang="ko-KR" sz="1050" spc="-60" dirty="0" smtClean="0">
                <a:solidFill>
                  <a:srgbClr val="283890"/>
                </a:solidFill>
                <a:latin typeface="Myriad Pro" panose="020B0503030403020204" pitchFamily="34" charset="0"/>
                <a:ea typeface="맑은 고딕" pitchFamily="50" charset="-127"/>
                <a:cs typeface="Calibri" panose="020F0502020204030204" pitchFamily="34" charset="0"/>
              </a:rPr>
              <a:t>, </a:t>
            </a:r>
            <a:r>
              <a:rPr lang="bs-Latn-BA" altLang="ko-KR" sz="1050" spc="-60" dirty="0" smtClean="0">
                <a:solidFill>
                  <a:srgbClr val="283890"/>
                </a:solidFill>
                <a:latin typeface="Myriad Pro" panose="020B0503030403020204" pitchFamily="34" charset="0"/>
                <a:ea typeface="맑은 고딕" pitchFamily="50" charset="-127"/>
                <a:cs typeface="Calibri" panose="020F0502020204030204" pitchFamily="34" charset="0"/>
              </a:rPr>
              <a:t>Kombo boks</a:t>
            </a:r>
            <a:r>
              <a:rPr lang="en-US" altLang="ko-KR" sz="1050" spc="-60" dirty="0" smtClean="0">
                <a:solidFill>
                  <a:srgbClr val="283890"/>
                </a:solidFill>
                <a:latin typeface="Myriad Pro" panose="020B0503030403020204" pitchFamily="34" charset="0"/>
                <a:ea typeface="맑은 고딕" pitchFamily="50" charset="-127"/>
                <a:cs typeface="Calibri" panose="020F0502020204030204" pitchFamily="34" charset="0"/>
              </a:rPr>
              <a:t>, </a:t>
            </a:r>
            <a:r>
              <a:rPr lang="bs-Latn-BA" altLang="ko-KR" sz="1050" spc="-60" dirty="0" smtClean="0">
                <a:solidFill>
                  <a:srgbClr val="283890"/>
                </a:solidFill>
                <a:latin typeface="Myriad Pro" panose="020B0503030403020204" pitchFamily="34" charset="0"/>
                <a:ea typeface="맑은 고딕" pitchFamily="50" charset="-127"/>
                <a:cs typeface="Calibri" panose="020F0502020204030204" pitchFamily="34" charset="0"/>
              </a:rPr>
              <a:t> čekbox</a:t>
            </a:r>
            <a:r>
              <a:rPr lang="en-US" altLang="ko-KR" sz="1050" spc="-60" dirty="0" smtClean="0">
                <a:solidFill>
                  <a:srgbClr val="283890"/>
                </a:solidFill>
                <a:latin typeface="Myriad Pro" panose="020B0503030403020204" pitchFamily="34" charset="0"/>
                <a:ea typeface="맑은 고딕" pitchFamily="50" charset="-127"/>
                <a:cs typeface="Calibri" panose="020F0502020204030204" pitchFamily="34" charset="0"/>
              </a:rPr>
              <a:t>, </a:t>
            </a:r>
            <a:r>
              <a:rPr lang="bs-Latn-BA" altLang="ko-KR" sz="1050" spc="-60" dirty="0" smtClean="0">
                <a:solidFill>
                  <a:srgbClr val="283890"/>
                </a:solidFill>
                <a:latin typeface="Myriad Pro" panose="020B0503030403020204" pitchFamily="34" charset="0"/>
                <a:ea typeface="맑은 고딕" pitchFamily="50" charset="-127"/>
                <a:cs typeface="Calibri" panose="020F0502020204030204" pitchFamily="34" charset="0"/>
              </a:rPr>
              <a:t>potpis</a:t>
            </a:r>
            <a:r>
              <a:rPr lang="en-US" altLang="ko-KR" sz="1050" spc="-60" dirty="0" smtClean="0">
                <a:solidFill>
                  <a:srgbClr val="283890"/>
                </a:solidFill>
                <a:latin typeface="Myriad Pro" panose="020B0503030403020204" pitchFamily="34" charset="0"/>
                <a:ea typeface="맑은 고딕" pitchFamily="50" charset="-127"/>
                <a:cs typeface="Calibri" panose="020F0502020204030204" pitchFamily="34" charset="0"/>
              </a:rPr>
              <a:t>, </a:t>
            </a:r>
            <a:r>
              <a:rPr lang="bs-Latn-BA" altLang="ko-KR" sz="1050" spc="-60" dirty="0" smtClean="0">
                <a:solidFill>
                  <a:srgbClr val="283890"/>
                </a:solidFill>
                <a:latin typeface="Myriad Pro" panose="020B0503030403020204" pitchFamily="34" charset="0"/>
                <a:ea typeface="맑은 고딕" pitchFamily="50" charset="-127"/>
                <a:cs typeface="Calibri" panose="020F0502020204030204" pitchFamily="34" charset="0"/>
              </a:rPr>
              <a:t>glas</a:t>
            </a:r>
            <a:r>
              <a:rPr lang="en-US" altLang="ko-KR" sz="1050" spc="-60" dirty="0" smtClean="0">
                <a:solidFill>
                  <a:srgbClr val="283890"/>
                </a:solidFill>
                <a:latin typeface="Myriad Pro" panose="020B0503030403020204" pitchFamily="34" charset="0"/>
                <a:ea typeface="맑은 고딕" pitchFamily="50" charset="-127"/>
                <a:cs typeface="Calibri" panose="020F0502020204030204" pitchFamily="34" charset="0"/>
              </a:rPr>
              <a:t>, </a:t>
            </a:r>
            <a:r>
              <a:rPr lang="sr-Latn-RS" altLang="ko-KR" sz="1050" spc="-60" dirty="0" smtClean="0">
                <a:solidFill>
                  <a:srgbClr val="283890"/>
                </a:solidFill>
                <a:latin typeface="Myriad Pro" panose="020B0503030403020204" pitchFamily="34" charset="0"/>
                <a:ea typeface="맑은 고딕" pitchFamily="50" charset="-127"/>
                <a:cs typeface="Calibri" panose="020F0502020204030204" pitchFamily="34" charset="0"/>
              </a:rPr>
              <a:t> kamera, GPS, OCR</a:t>
            </a:r>
            <a:r>
              <a:rPr lang="bs-Latn-BA" altLang="ko-KR" sz="1050" spc="-60" dirty="0" smtClean="0">
                <a:solidFill>
                  <a:srgbClr val="283890"/>
                </a:solidFill>
                <a:latin typeface="Myriad Pro" panose="020B0503030403020204" pitchFamily="34" charset="0"/>
                <a:ea typeface="맑은 고딕" pitchFamily="50" charset="-127"/>
                <a:cs typeface="Calibri" panose="020F0502020204030204" pitchFamily="34" charset="0"/>
              </a:rPr>
              <a:t> itd</a:t>
            </a:r>
            <a:endParaRPr lang="ko-KR" altLang="en-US" sz="1050" spc="-40" dirty="0">
              <a:solidFill>
                <a:srgbClr val="283890"/>
              </a:solidFill>
              <a:latin typeface="Myriad Pro" panose="020B0503030403020204" pitchFamily="34" charset="0"/>
              <a:ea typeface="맑은 고딕" pitchFamily="50" charset="-127"/>
              <a:cs typeface="Calibri" panose="020F0502020204030204" pitchFamily="34" charset="0"/>
            </a:endParaRPr>
          </a:p>
        </p:txBody>
      </p:sp>
      <p:sp>
        <p:nvSpPr>
          <p:cNvPr id="21" name="직사각형 52"/>
          <p:cNvSpPr>
            <a:spLocks noChangeArrowheads="1"/>
          </p:cNvSpPr>
          <p:nvPr/>
        </p:nvSpPr>
        <p:spPr bwMode="auto">
          <a:xfrm>
            <a:off x="797684" y="4256445"/>
            <a:ext cx="1801244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2075" indent="-92075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indent="0" algn="r" eaLnBrk="1" latinLnBrk="0" hangingPunct="1">
              <a:defRPr/>
            </a:pPr>
            <a:r>
              <a:rPr lang="bs-Latn-BA" altLang="ko-KR" sz="1400" b="1" dirty="0" smtClean="0">
                <a:solidFill>
                  <a:srgbClr val="283890"/>
                </a:solidFill>
                <a:latin typeface="Myriad Pro" panose="020B0503030403020204" pitchFamily="34" charset="0"/>
                <a:ea typeface="맑은 고딕" pitchFamily="50" charset="-127"/>
                <a:cs typeface="Calibri" panose="020F0502020204030204" pitchFamily="34" charset="0"/>
              </a:rPr>
              <a:t>Komponente formi</a:t>
            </a:r>
            <a:endParaRPr lang="en-US" altLang="ko-KR" sz="1400" b="1" dirty="0" smtClean="0">
              <a:solidFill>
                <a:srgbClr val="283890"/>
              </a:solidFill>
              <a:latin typeface="Myriad Pro" panose="020B0503030403020204" pitchFamily="34" charset="0"/>
              <a:ea typeface="맑은 고딕" pitchFamily="50" charset="-127"/>
              <a:cs typeface="Calibri" panose="020F0502020204030204" pitchFamily="34" charset="0"/>
            </a:endParaRPr>
          </a:p>
          <a:p>
            <a:pPr marL="0" indent="0" algn="r" eaLnBrk="1" latinLnBrk="0" hangingPunct="1">
              <a:defRPr/>
            </a:pPr>
            <a:r>
              <a:rPr lang="bs-Latn-BA" altLang="ko-KR" sz="1050" dirty="0" smtClean="0">
                <a:solidFill>
                  <a:srgbClr val="283890"/>
                </a:solidFill>
                <a:latin typeface="Myriad Pro" panose="020B0503030403020204" pitchFamily="34" charset="0"/>
                <a:ea typeface="맑은 고딕" pitchFamily="50" charset="-127"/>
                <a:cs typeface="Calibri" panose="020F0502020204030204" pitchFamily="34" charset="0"/>
              </a:rPr>
              <a:t>labela</a:t>
            </a:r>
            <a:r>
              <a:rPr lang="fr-FR" altLang="ko-KR" sz="1050" dirty="0" smtClean="0">
                <a:solidFill>
                  <a:srgbClr val="283890"/>
                </a:solidFill>
                <a:latin typeface="Myriad Pro" panose="020B0503030403020204" pitchFamily="34" charset="0"/>
                <a:ea typeface="맑은 고딕" pitchFamily="50" charset="-127"/>
                <a:cs typeface="Calibri" panose="020F0502020204030204" pitchFamily="34" charset="0"/>
              </a:rPr>
              <a:t>, </a:t>
            </a:r>
            <a:r>
              <a:rPr lang="bs-Latn-BA" altLang="ko-KR" sz="1050" dirty="0" smtClean="0">
                <a:solidFill>
                  <a:srgbClr val="283890"/>
                </a:solidFill>
                <a:latin typeface="Myriad Pro" panose="020B0503030403020204" pitchFamily="34" charset="0"/>
                <a:ea typeface="맑은 고딕" pitchFamily="50" charset="-127"/>
                <a:cs typeface="Calibri" panose="020F0502020204030204" pitchFamily="34" charset="0"/>
              </a:rPr>
              <a:t>slika</a:t>
            </a:r>
            <a:r>
              <a:rPr lang="fr-FR" altLang="ko-KR" sz="1050" dirty="0" smtClean="0">
                <a:solidFill>
                  <a:srgbClr val="283890"/>
                </a:solidFill>
                <a:latin typeface="Myriad Pro" panose="020B0503030403020204" pitchFamily="34" charset="0"/>
                <a:ea typeface="맑은 고딕" pitchFamily="50" charset="-127"/>
                <a:cs typeface="Calibri" panose="020F0502020204030204" pitchFamily="34" charset="0"/>
              </a:rPr>
              <a:t>, </a:t>
            </a:r>
            <a:r>
              <a:rPr lang="bs-Latn-BA" altLang="ko-KR" sz="1050" dirty="0" smtClean="0">
                <a:solidFill>
                  <a:srgbClr val="283890"/>
                </a:solidFill>
                <a:latin typeface="Myriad Pro" panose="020B0503030403020204" pitchFamily="34" charset="0"/>
                <a:ea typeface="맑은 고딕" pitchFamily="50" charset="-127"/>
                <a:cs typeface="Calibri" panose="020F0502020204030204" pitchFamily="34" charset="0"/>
              </a:rPr>
              <a:t>bar-kod</a:t>
            </a:r>
            <a:r>
              <a:rPr lang="fr-FR" altLang="ko-KR" sz="1050" dirty="0" smtClean="0">
                <a:solidFill>
                  <a:srgbClr val="283890"/>
                </a:solidFill>
                <a:latin typeface="Myriad Pro" panose="020B0503030403020204" pitchFamily="34" charset="0"/>
                <a:ea typeface="맑은 고딕" pitchFamily="50" charset="-127"/>
                <a:cs typeface="Calibri" panose="020F0502020204030204" pitchFamily="34" charset="0"/>
              </a:rPr>
              <a:t>, </a:t>
            </a:r>
            <a:r>
              <a:rPr lang="bs-Latn-BA" altLang="ko-KR" sz="1050" dirty="0" smtClean="0">
                <a:solidFill>
                  <a:srgbClr val="283890"/>
                </a:solidFill>
                <a:latin typeface="Myriad Pro" panose="020B0503030403020204" pitchFamily="34" charset="0"/>
                <a:ea typeface="맑은 고딕" pitchFamily="50" charset="-127"/>
                <a:cs typeface="Calibri" panose="020F0502020204030204" pitchFamily="34" charset="0"/>
              </a:rPr>
              <a:t>tabela</a:t>
            </a:r>
            <a:r>
              <a:rPr lang="fr-FR" altLang="ko-KR" sz="1050" dirty="0" smtClean="0">
                <a:solidFill>
                  <a:srgbClr val="283890"/>
                </a:solidFill>
                <a:latin typeface="Myriad Pro" panose="020B0503030403020204" pitchFamily="34" charset="0"/>
                <a:ea typeface="맑은 고딕" pitchFamily="50" charset="-127"/>
                <a:cs typeface="Calibri" panose="020F0502020204030204" pitchFamily="34" charset="0"/>
              </a:rPr>
              <a:t>, </a:t>
            </a:r>
            <a:r>
              <a:rPr lang="bs-Latn-BA" altLang="ko-KR" sz="1050" dirty="0" smtClean="0">
                <a:solidFill>
                  <a:srgbClr val="283890"/>
                </a:solidFill>
                <a:latin typeface="Myriad Pro" panose="020B0503030403020204" pitchFamily="34" charset="0"/>
                <a:ea typeface="맑은 고딕" pitchFamily="50" charset="-127"/>
                <a:cs typeface="Calibri" panose="020F0502020204030204" pitchFamily="34" charset="0"/>
              </a:rPr>
              <a:t>Krostab</a:t>
            </a:r>
            <a:r>
              <a:rPr lang="fr-FR" altLang="ko-KR" sz="1050" dirty="0" smtClean="0">
                <a:solidFill>
                  <a:srgbClr val="283890"/>
                </a:solidFill>
                <a:latin typeface="Myriad Pro" panose="020B0503030403020204" pitchFamily="34" charset="0"/>
                <a:ea typeface="맑은 고딕" pitchFamily="50" charset="-127"/>
                <a:cs typeface="Calibri" panose="020F0502020204030204" pitchFamily="34" charset="0"/>
              </a:rPr>
              <a:t>, </a:t>
            </a:r>
            <a:r>
              <a:rPr lang="bs-Latn-BA" altLang="ko-KR" sz="1050" dirty="0" smtClean="0">
                <a:solidFill>
                  <a:srgbClr val="283890"/>
                </a:solidFill>
                <a:latin typeface="Myriad Pro" panose="020B0503030403020204" pitchFamily="34" charset="0"/>
                <a:ea typeface="맑은 고딕" pitchFamily="50" charset="-127"/>
                <a:cs typeface="Calibri" panose="020F0502020204030204" pitchFamily="34" charset="0"/>
              </a:rPr>
              <a:t>Dijagram itd</a:t>
            </a:r>
            <a:r>
              <a:rPr lang="fr-FR" altLang="ko-KR" sz="1050" dirty="0" smtClean="0">
                <a:solidFill>
                  <a:srgbClr val="283890"/>
                </a:solidFill>
                <a:latin typeface="Myriad Pro" panose="020B0503030403020204" pitchFamily="34" charset="0"/>
                <a:ea typeface="맑은 고딕" pitchFamily="50" charset="-127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2" name="Picture 4" descr="http://www.forcs.com/en/images/eform05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4" r="15028"/>
          <a:stretch>
            <a:fillRect/>
          </a:stretch>
        </p:blipFill>
        <p:spPr bwMode="auto">
          <a:xfrm>
            <a:off x="2708747" y="4057482"/>
            <a:ext cx="1656000" cy="102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그룹 1"/>
          <p:cNvGrpSpPr>
            <a:grpSpLocks/>
          </p:cNvGrpSpPr>
          <p:nvPr/>
        </p:nvGrpSpPr>
        <p:grpSpPr bwMode="auto">
          <a:xfrm>
            <a:off x="2598928" y="3388223"/>
            <a:ext cx="6410960" cy="590550"/>
            <a:chOff x="1415032" y="3415343"/>
            <a:chExt cx="8013124" cy="738074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7"/>
            <a:srcRect l="4074"/>
            <a:stretch/>
          </p:blipFill>
          <p:spPr bwMode="auto">
            <a:xfrm>
              <a:off x="1415032" y="3415343"/>
              <a:ext cx="8013124" cy="738074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모서리가 둥근 직사각형 18"/>
            <p:cNvSpPr>
              <a:spLocks noChangeArrowheads="1"/>
            </p:cNvSpPr>
            <p:nvPr/>
          </p:nvSpPr>
          <p:spPr bwMode="auto">
            <a:xfrm>
              <a:off x="1415032" y="3584575"/>
              <a:ext cx="5265475" cy="568842"/>
            </a:xfrm>
            <a:prstGeom prst="roundRect">
              <a:avLst>
                <a:gd name="adj" fmla="val 8296"/>
              </a:avLst>
            </a:prstGeom>
            <a:noFill/>
            <a:ln w="25400" algn="ctr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2000" tIns="0" rIns="0" bIns="0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Clr>
                  <a:schemeClr val="bg1"/>
                </a:buClr>
              </a:pPr>
              <a:endParaRPr lang="ko-KR" altLang="en-US">
                <a:latin typeface="Myriad Pro" panose="020B0503030403020204" pitchFamily="34" charset="0"/>
              </a:endParaRPr>
            </a:p>
          </p:txBody>
        </p:sp>
        <p:sp>
          <p:nvSpPr>
            <p:cNvPr id="26" name="모서리가 둥근 직사각형 18"/>
            <p:cNvSpPr>
              <a:spLocks noChangeArrowheads="1"/>
            </p:cNvSpPr>
            <p:nvPr/>
          </p:nvSpPr>
          <p:spPr bwMode="auto">
            <a:xfrm>
              <a:off x="6680507" y="3584575"/>
              <a:ext cx="2747649" cy="568842"/>
            </a:xfrm>
            <a:prstGeom prst="roundRect">
              <a:avLst>
                <a:gd name="adj" fmla="val 8370"/>
              </a:avLst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2000" tIns="0" rIns="0" bIns="0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Clr>
                  <a:schemeClr val="bg1"/>
                </a:buClr>
              </a:pPr>
              <a:endParaRPr lang="ko-KR" altLang="en-US">
                <a:latin typeface="Myriad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207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dirty="0" smtClean="0"/>
              <a:t>Dizajn u Microsoft Word i Excel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523999"/>
          </a:xfrm>
        </p:spPr>
        <p:txBody>
          <a:bodyPr>
            <a:normAutofit/>
          </a:bodyPr>
          <a:lstStyle/>
          <a:p>
            <a:r>
              <a:rPr lang="bs-Latn-BA" sz="2400" dirty="0" smtClean="0"/>
              <a:t>Razvijeni add-oni za Microsoft Word i Excel</a:t>
            </a:r>
          </a:p>
          <a:p>
            <a:r>
              <a:rPr lang="bs-Latn-BA" sz="2400" dirty="0" smtClean="0"/>
              <a:t>Dizajniranje formi u Microsoft Office alatima</a:t>
            </a:r>
          </a:p>
          <a:p>
            <a:r>
              <a:rPr lang="bs-Latn-BA" sz="2400" dirty="0" smtClean="0"/>
              <a:t>Publikovanje forme direktno iz Microsoft Office alata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892" y="3028950"/>
            <a:ext cx="6312216" cy="169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2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Cross-platform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914399"/>
          </a:xfrm>
        </p:spPr>
        <p:txBody>
          <a:bodyPr>
            <a:normAutofit/>
          </a:bodyPr>
          <a:lstStyle/>
          <a:p>
            <a:r>
              <a:rPr lang="en-US" sz="2400" dirty="0"/>
              <a:t>OSMP (One Source Multi </a:t>
            </a:r>
            <a:r>
              <a:rPr lang="en-US" sz="2400" dirty="0" smtClean="0"/>
              <a:t>Platform)</a:t>
            </a:r>
            <a:r>
              <a:rPr lang="bs-Latn-BA" sz="2400" dirty="0" smtClean="0"/>
              <a:t>: jednom dizajnirana forma se izvršava na svim podržanim platformama</a:t>
            </a:r>
            <a:endParaRPr lang="bs-Latn-BA" sz="2000" dirty="0" smtClean="0"/>
          </a:p>
          <a:p>
            <a:endParaRPr lang="bs-Latn-BA" sz="2400" dirty="0" smtClean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082362"/>
            <a:ext cx="5968343" cy="298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4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Pametni mobilni viewer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0151"/>
            <a:ext cx="4233717" cy="3615689"/>
          </a:xfrm>
        </p:spPr>
        <p:txBody>
          <a:bodyPr>
            <a:normAutofit/>
          </a:bodyPr>
          <a:lstStyle/>
          <a:p>
            <a:r>
              <a:rPr lang="bs-Latn-BA" sz="2400" dirty="0" smtClean="0"/>
              <a:t>Validacija unosa podataka</a:t>
            </a:r>
          </a:p>
          <a:p>
            <a:r>
              <a:rPr lang="bs-Latn-BA" sz="2400" dirty="0" smtClean="0"/>
              <a:t>Dodavanje anotacija</a:t>
            </a:r>
          </a:p>
          <a:p>
            <a:r>
              <a:rPr lang="bs-Latn-BA" sz="2400" dirty="0" smtClean="0"/>
              <a:t>Akviziranje slike</a:t>
            </a:r>
          </a:p>
          <a:p>
            <a:r>
              <a:rPr lang="bs-Latn-BA" sz="2400" dirty="0" smtClean="0"/>
              <a:t>Snimanje glasa</a:t>
            </a:r>
          </a:p>
          <a:p>
            <a:r>
              <a:rPr lang="bs-Latn-BA" sz="2400" dirty="0" smtClean="0"/>
              <a:t>Skeniranje pečata, bar-koda i NFC</a:t>
            </a:r>
          </a:p>
          <a:p>
            <a:r>
              <a:rPr lang="bs-Latn-BA" sz="2400" dirty="0" smtClean="0"/>
              <a:t>Akviziranje e-Potpisa</a:t>
            </a:r>
          </a:p>
        </p:txBody>
      </p:sp>
      <p:grpSp>
        <p:nvGrpSpPr>
          <p:cNvPr id="4" name="그룹 24"/>
          <p:cNvGrpSpPr>
            <a:grpSpLocks noChangeAspect="1"/>
          </p:cNvGrpSpPr>
          <p:nvPr/>
        </p:nvGrpSpPr>
        <p:grpSpPr bwMode="auto">
          <a:xfrm>
            <a:off x="4953000" y="1428750"/>
            <a:ext cx="4021456" cy="3387090"/>
            <a:chOff x="1224000" y="1750450"/>
            <a:chExt cx="3350654" cy="2822575"/>
          </a:xfrm>
        </p:grpSpPr>
        <p:pic>
          <p:nvPicPr>
            <p:cNvPr id="5" name="Picture 3" descr="C:\Documents and Settings\Administrator\바탕 화면\0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160" y="1750450"/>
              <a:ext cx="2177078" cy="282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6929" y="2014105"/>
              <a:ext cx="1743943" cy="231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타원 73"/>
            <p:cNvSpPr/>
            <p:nvPr/>
          </p:nvSpPr>
          <p:spPr bwMode="auto">
            <a:xfrm>
              <a:off x="2666797" y="3504637"/>
              <a:ext cx="295226" cy="29527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Myriad Pro" panose="020B050303040302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" name="직선 연결선 74"/>
            <p:cNvCxnSpPr>
              <a:stCxn id="15" idx="3"/>
              <a:endCxn id="7" idx="2"/>
            </p:cNvCxnSpPr>
            <p:nvPr/>
          </p:nvCxnSpPr>
          <p:spPr bwMode="auto">
            <a:xfrm flipV="1">
              <a:off x="1757311" y="3652275"/>
              <a:ext cx="909486" cy="147637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타원 75"/>
            <p:cNvSpPr/>
            <p:nvPr/>
          </p:nvSpPr>
          <p:spPr bwMode="auto">
            <a:xfrm>
              <a:off x="3425496" y="2331475"/>
              <a:ext cx="295226" cy="29527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Myriad Pro" panose="020B050303040302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" name="직선 연결선 76"/>
            <p:cNvCxnSpPr>
              <a:endCxn id="9" idx="6"/>
            </p:cNvCxnSpPr>
            <p:nvPr/>
          </p:nvCxnSpPr>
          <p:spPr bwMode="auto">
            <a:xfrm flipH="1" flipV="1">
              <a:off x="3720721" y="2479112"/>
              <a:ext cx="446013" cy="147638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타원 39"/>
            <p:cNvSpPr>
              <a:spLocks noChangeAspect="1"/>
            </p:cNvSpPr>
            <p:nvPr/>
          </p:nvSpPr>
          <p:spPr bwMode="auto">
            <a:xfrm>
              <a:off x="3347721" y="3474475"/>
              <a:ext cx="522201" cy="522287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Myriad Pro" panose="020B050303040302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2" name="Picture 4" descr="C:\Documents and Settings\Administrator\바탕 화면\1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000" y="1814443"/>
              <a:ext cx="533729" cy="533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타원 77"/>
            <p:cNvSpPr/>
            <p:nvPr/>
          </p:nvSpPr>
          <p:spPr bwMode="auto">
            <a:xfrm>
              <a:off x="2350937" y="2007625"/>
              <a:ext cx="295226" cy="29527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Myriad Pro" panose="020B050303040302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4" name="직선 연결선 78"/>
            <p:cNvCxnSpPr>
              <a:stCxn id="12" idx="3"/>
              <a:endCxn id="13" idx="2"/>
            </p:cNvCxnSpPr>
            <p:nvPr/>
          </p:nvCxnSpPr>
          <p:spPr bwMode="auto">
            <a:xfrm>
              <a:off x="1757311" y="2080650"/>
              <a:ext cx="593626" cy="74612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7" descr="C:\Documents and Settings\Administrator\바탕 화면\16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003" y="3533118"/>
              <a:ext cx="533729" cy="534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 descr="C:\Documents and Settings\Administrator\바탕 화면\1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0925" y="2439561"/>
              <a:ext cx="533729" cy="533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161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Multi-screen viewer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3117120"/>
            <a:ext cx="4076701" cy="185235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bs-Latn-BA" sz="2400" dirty="0" smtClean="0"/>
              <a:t>1 PC sa dva monitora</a:t>
            </a:r>
          </a:p>
          <a:p>
            <a:r>
              <a:rPr lang="bs-Latn-BA" sz="2400" dirty="0" smtClean="0"/>
              <a:t>Simultani unos</a:t>
            </a:r>
          </a:p>
          <a:p>
            <a:r>
              <a:rPr lang="bs-Latn-BA" sz="2400" dirty="0" smtClean="0"/>
              <a:t>Sinhronizacija displeja</a:t>
            </a:r>
          </a:p>
          <a:p>
            <a:r>
              <a:rPr lang="bs-Latn-BA" sz="2400" dirty="0" smtClean="0"/>
              <a:t>Virtuelna tastatura za ekrane na dodir</a:t>
            </a:r>
          </a:p>
          <a:p>
            <a:r>
              <a:rPr lang="bs-Latn-BA" sz="2400" dirty="0" smtClean="0"/>
              <a:t>Isticanje polja koje korisnik trenutno unosi</a:t>
            </a:r>
          </a:p>
        </p:txBody>
      </p:sp>
      <p:grpSp>
        <p:nvGrpSpPr>
          <p:cNvPr id="37" name="그룹 3"/>
          <p:cNvGrpSpPr>
            <a:grpSpLocks/>
          </p:cNvGrpSpPr>
          <p:nvPr/>
        </p:nvGrpSpPr>
        <p:grpSpPr bwMode="auto">
          <a:xfrm>
            <a:off x="487472" y="1343628"/>
            <a:ext cx="3624285" cy="1655539"/>
            <a:chOff x="198823" y="2150019"/>
            <a:chExt cx="3624041" cy="1654253"/>
          </a:xfrm>
        </p:grpSpPr>
        <p:sp>
          <p:nvSpPr>
            <p:cNvPr id="38" name="타원 4"/>
            <p:cNvSpPr/>
            <p:nvPr/>
          </p:nvSpPr>
          <p:spPr bwMode="auto">
            <a:xfrm>
              <a:off x="598012" y="3203031"/>
              <a:ext cx="2598530" cy="49858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127000"/>
            </a:effectLst>
          </p:spPr>
          <p:txBody>
            <a:bodyPr wrap="none" lIns="0" tIns="0" rIns="0" bIns="0" anchor="ctr"/>
            <a:lstStyle/>
            <a:p>
              <a:pPr latinLnBrk="0">
                <a:lnSpc>
                  <a:spcPct val="120000"/>
                </a:lnSpc>
                <a:spcBef>
                  <a:spcPct val="50000"/>
                </a:spcBef>
                <a:buClr>
                  <a:schemeClr val="bg1"/>
                </a:buClr>
                <a:defRPr/>
              </a:pPr>
              <a:endParaRPr lang="ko-KR" altLang="en-US" sz="1000" dirty="0">
                <a:solidFill>
                  <a:schemeClr val="bg1"/>
                </a:solidFill>
                <a:latin typeface="Myriad Pro" panose="020B0503030403020204" pitchFamily="34" charset="0"/>
                <a:ea typeface="맑은 고딕" panose="020B0503020000020004" pitchFamily="50" charset="-127"/>
                <a:cs typeface="Calibri" panose="020F0502020204030204" pitchFamily="34" charset="0"/>
              </a:endParaRPr>
            </a:p>
          </p:txBody>
        </p:sp>
        <p:sp>
          <p:nvSpPr>
            <p:cNvPr id="39" name="타원 5"/>
            <p:cNvSpPr/>
            <p:nvPr/>
          </p:nvSpPr>
          <p:spPr bwMode="auto">
            <a:xfrm>
              <a:off x="343476" y="2772963"/>
              <a:ext cx="944884" cy="52006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127000"/>
            </a:effectLst>
          </p:spPr>
          <p:txBody>
            <a:bodyPr lIns="0" tIns="0" rIns="0" bIns="0" anchor="ctr"/>
            <a:lstStyle/>
            <a:p>
              <a:pPr algn="ctr">
                <a:defRPr/>
              </a:pPr>
              <a:endParaRPr lang="ko-KR" altLang="en-US" sz="1100">
                <a:latin typeface="Myriad Pro" panose="020B0503030403020204" pitchFamily="34" charset="0"/>
                <a:ea typeface="맑은 고딕" panose="020B0503020000020004" pitchFamily="50" charset="-127"/>
                <a:cs typeface="Calibri" panose="020F0502020204030204" pitchFamily="34" charset="0"/>
              </a:endParaRPr>
            </a:p>
          </p:txBody>
        </p:sp>
        <p:pic>
          <p:nvPicPr>
            <p:cNvPr id="40" name="Picture 15" descr="C:\Users\thunder3\Desktop\농협\Untitled-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1236" y="2150019"/>
              <a:ext cx="961293" cy="1160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2" descr="C:\Users\thunder3\Downloads\태블릿모니터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31368" y="2150019"/>
              <a:ext cx="1310764" cy="1120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" descr="http://icons.iconarchive.com/icons/fasticon/servers/128/server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192" y="2562136"/>
              <a:ext cx="720080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16" descr="C:\Users\thunder3\Desktop\농협\Untitled-6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18" y="2658333"/>
              <a:ext cx="737574" cy="602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4" name="직선 연결선 10"/>
            <p:cNvCxnSpPr/>
            <p:nvPr/>
          </p:nvCxnSpPr>
          <p:spPr bwMode="auto">
            <a:xfrm flipV="1">
              <a:off x="716313" y="3436481"/>
              <a:ext cx="2438236" cy="634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직선 화살표 연결선 11"/>
            <p:cNvCxnSpPr/>
            <p:nvPr/>
          </p:nvCxnSpPr>
          <p:spPr bwMode="auto">
            <a:xfrm rot="5400000" flipH="1" flipV="1">
              <a:off x="636212" y="3348443"/>
              <a:ext cx="176075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직선 화살표 연결선 12"/>
            <p:cNvCxnSpPr/>
            <p:nvPr/>
          </p:nvCxnSpPr>
          <p:spPr bwMode="auto">
            <a:xfrm rot="5400000" flipH="1" flipV="1">
              <a:off x="1848980" y="3362720"/>
              <a:ext cx="174489" cy="158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직선 화살표 연결선 13"/>
            <p:cNvCxnSpPr/>
            <p:nvPr/>
          </p:nvCxnSpPr>
          <p:spPr bwMode="auto">
            <a:xfrm rot="5400000" flipH="1" flipV="1">
              <a:off x="3075241" y="3355582"/>
              <a:ext cx="174489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직사각형 1"/>
            <p:cNvSpPr>
              <a:spLocks noChangeArrowheads="1"/>
            </p:cNvSpPr>
            <p:nvPr/>
          </p:nvSpPr>
          <p:spPr bwMode="auto">
            <a:xfrm>
              <a:off x="198823" y="3531335"/>
              <a:ext cx="1292254" cy="261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100" dirty="0">
                  <a:latin typeface="Myriad Pro" panose="020B0503030403020204" pitchFamily="34" charset="0"/>
                  <a:ea typeface="맑은 고딕" panose="020B0503020000020004" pitchFamily="34" charset="-127"/>
                  <a:cs typeface="Calibri" panose="020F0502020204030204" pitchFamily="34" charset="0"/>
                </a:rPr>
                <a:t>Application Screen</a:t>
              </a:r>
              <a:endParaRPr lang="ko-KR" altLang="en-US" sz="1100" dirty="0">
                <a:latin typeface="Myriad Pro" panose="020B0503030403020204" pitchFamily="34" charset="0"/>
                <a:ea typeface="맑은 고딕" panose="020B0503020000020004" pitchFamily="34" charset="-127"/>
                <a:cs typeface="Calibri" panose="020F0502020204030204" pitchFamily="34" charset="0"/>
              </a:endParaRPr>
            </a:p>
          </p:txBody>
        </p:sp>
        <p:sp>
          <p:nvSpPr>
            <p:cNvPr id="49" name="직사각형 1"/>
            <p:cNvSpPr>
              <a:spLocks noChangeArrowheads="1"/>
            </p:cNvSpPr>
            <p:nvPr/>
          </p:nvSpPr>
          <p:spPr bwMode="auto">
            <a:xfrm>
              <a:off x="1538003" y="3531335"/>
              <a:ext cx="965264" cy="261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100">
                  <a:latin typeface="Myriad Pro" panose="020B0503030403020204" pitchFamily="34" charset="0"/>
                  <a:ea typeface="맑은 고딕" panose="020B0503020000020004" pitchFamily="34" charset="-127"/>
                  <a:cs typeface="Calibri" panose="020F0502020204030204" pitchFamily="34" charset="0"/>
                </a:rPr>
                <a:t>Guide Screen</a:t>
              </a:r>
              <a:endParaRPr lang="ko-KR" altLang="en-US" sz="1100">
                <a:latin typeface="Myriad Pro" panose="020B0503030403020204" pitchFamily="34" charset="0"/>
                <a:ea typeface="맑은 고딕" panose="020B0503020000020004" pitchFamily="34" charset="-127"/>
                <a:cs typeface="Calibri" panose="020F0502020204030204" pitchFamily="34" charset="0"/>
              </a:endParaRPr>
            </a:p>
          </p:txBody>
        </p:sp>
        <p:sp>
          <p:nvSpPr>
            <p:cNvPr id="50" name="직사각형 1"/>
            <p:cNvSpPr>
              <a:spLocks noChangeArrowheads="1"/>
            </p:cNvSpPr>
            <p:nvPr/>
          </p:nvSpPr>
          <p:spPr bwMode="auto">
            <a:xfrm>
              <a:off x="2572926" y="3527488"/>
              <a:ext cx="1249938" cy="276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100">
                  <a:latin typeface="Myriad Pro" panose="020B0503030403020204" pitchFamily="34" charset="0"/>
                  <a:ea typeface="맑은 고딕" panose="020B0503020000020004" pitchFamily="34" charset="-127"/>
                  <a:cs typeface="Calibri" panose="020F0502020204030204" pitchFamily="34" charset="0"/>
                </a:rPr>
                <a:t>Customer  </a:t>
              </a:r>
              <a:r>
                <a:rPr lang="en-US" altLang="ko-KR" sz="1200">
                  <a:latin typeface="Myriad Pro" panose="020B0503030403020204" pitchFamily="34" charset="0"/>
                  <a:ea typeface="맑은 고딕" panose="020B0503020000020004" pitchFamily="34" charset="-127"/>
                  <a:cs typeface="Calibri" panose="020F0502020204030204" pitchFamily="34" charset="0"/>
                </a:rPr>
                <a:t>Screen</a:t>
              </a:r>
              <a:endParaRPr lang="ko-KR" altLang="en-US" sz="1200">
                <a:latin typeface="Myriad Pro" panose="020B0503030403020204" pitchFamily="34" charset="0"/>
                <a:ea typeface="맑은 고딕" panose="020B0503020000020004" pitchFamily="34" charset="-127"/>
                <a:cs typeface="Calibri" panose="020F0502020204030204" pitchFamily="34" charset="0"/>
              </a:endParaRPr>
            </a:p>
          </p:txBody>
        </p:sp>
        <p:pic>
          <p:nvPicPr>
            <p:cNvPr id="51" name="Picture 3" descr="C:\Users\thunder3\Desktop\농협\Apps-preferences-desktop-mouse-ico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842309">
              <a:off x="1837128" y="2807477"/>
              <a:ext cx="524867" cy="524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2" descr="http://icons.iconarchive.com/icons/deleket/soft-scraps/256/Highlighter-Green-icon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302471">
              <a:off x="2614259" y="2475783"/>
              <a:ext cx="355279" cy="355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3" name="그룹 1"/>
          <p:cNvGrpSpPr>
            <a:grpSpLocks/>
          </p:cNvGrpSpPr>
          <p:nvPr/>
        </p:nvGrpSpPr>
        <p:grpSpPr bwMode="auto">
          <a:xfrm>
            <a:off x="4460875" y="1343628"/>
            <a:ext cx="4606925" cy="3625850"/>
            <a:chOff x="4978400" y="1892300"/>
            <a:chExt cx="4606925" cy="3625850"/>
          </a:xfrm>
        </p:grpSpPr>
        <p:grpSp>
          <p:nvGrpSpPr>
            <p:cNvPr id="54" name="그룹 20"/>
            <p:cNvGrpSpPr>
              <a:grpSpLocks/>
            </p:cNvGrpSpPr>
            <p:nvPr/>
          </p:nvGrpSpPr>
          <p:grpSpPr bwMode="auto">
            <a:xfrm>
              <a:off x="4978400" y="2279650"/>
              <a:ext cx="4606925" cy="3238500"/>
              <a:chOff x="4841554" y="2293112"/>
              <a:chExt cx="5033390" cy="3537215"/>
            </a:xfrm>
          </p:grpSpPr>
          <p:pic>
            <p:nvPicPr>
              <p:cNvPr id="57" name="Picture 2" descr="C:\Documents and Settings\Administrator\바탕 화면\ppt02.jpg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552681" y="2452633"/>
                <a:ext cx="1737924" cy="2436171"/>
              </a:xfrm>
              <a:prstGeom prst="rect">
                <a:avLst/>
              </a:prstGeom>
              <a:noFill/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  <a:effectLst>
                <a:outerShdw blurRad="40005" dist="20320" dir="5400000" algn="t" rotWithShape="0">
                  <a:prstClr val="black">
                    <a:alpha val="38000"/>
                  </a:prstClr>
                </a:outerShdw>
              </a:effectLst>
              <a:extLst/>
            </p:spPr>
          </p:pic>
          <p:pic>
            <p:nvPicPr>
              <p:cNvPr id="58" name="Picture 2" descr="C:\Documents and Settings\Administrator\바탕 화면\ppt03.jpg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7609745" y="2440497"/>
                <a:ext cx="1725784" cy="2425766"/>
              </a:xfrm>
              <a:prstGeom prst="rect">
                <a:avLst/>
              </a:prstGeom>
              <a:noFill/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  <a:effectLst>
                <a:outerShdw blurRad="40005" dist="20320" dir="5400000" algn="t" rotWithShape="0">
                  <a:prstClr val="black">
                    <a:alpha val="38000"/>
                  </a:prstClr>
                </a:outerShdw>
              </a:effectLst>
              <a:extLst/>
            </p:spPr>
          </p:pic>
          <p:pic>
            <p:nvPicPr>
              <p:cNvPr id="59" name="Picture 3" descr="C:\Users\thunder3\Desktop\농협\Apps-preferences-desktop-mouse-icon.pn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0475" y="4237011"/>
                <a:ext cx="711222" cy="711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" name="사각형 설명선 24"/>
              <p:cNvSpPr/>
              <p:nvPr/>
            </p:nvSpPr>
            <p:spPr>
              <a:xfrm>
                <a:off x="5089582" y="4720612"/>
                <a:ext cx="641749" cy="454289"/>
              </a:xfrm>
              <a:prstGeom prst="wedgeRectCallout">
                <a:avLst>
                  <a:gd name="adj1" fmla="val 39263"/>
                  <a:gd name="adj2" fmla="val -73548"/>
                </a:avLst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ko-KR" sz="1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yriad Pro" panose="020B0503030403020204" pitchFamily="34" charset="0"/>
                    <a:cs typeface="Calibri" panose="020F0502020204030204" pitchFamily="34" charset="0"/>
                  </a:rPr>
                  <a:t>Use Mouse</a:t>
                </a:r>
                <a:endParaRPr lang="ko-KR" altLang="en-US" sz="1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anose="020B050303040302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61" name="Picture 6" descr="C:\Users\thunder3\Downloads\키보드캡쳐 (1).png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7458848" y="4746622"/>
                <a:ext cx="2027578" cy="85656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pic>
          <p:pic>
            <p:nvPicPr>
              <p:cNvPr id="62" name="Picture 8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3993" y="4412323"/>
                <a:ext cx="1531178" cy="680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" name="사각형 설명선 27"/>
              <p:cNvSpPr/>
              <p:nvPr/>
            </p:nvSpPr>
            <p:spPr>
              <a:xfrm>
                <a:off x="8348623" y="4058252"/>
                <a:ext cx="700720" cy="454289"/>
              </a:xfrm>
              <a:prstGeom prst="wedgeRectCallout">
                <a:avLst>
                  <a:gd name="adj1" fmla="val 43335"/>
                  <a:gd name="adj2" fmla="val 71250"/>
                </a:avLst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ko-KR" sz="1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yriad Pro" panose="020B0503030403020204" pitchFamily="34" charset="0"/>
                    <a:cs typeface="Calibri" panose="020F0502020204030204" pitchFamily="34" charset="0"/>
                  </a:rPr>
                  <a:t>Touch Pen</a:t>
                </a:r>
                <a:endParaRPr lang="ko-KR" altLang="en-US" sz="1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anose="020B050303040302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사각형 설명선 28"/>
              <p:cNvSpPr/>
              <p:nvPr/>
            </p:nvSpPr>
            <p:spPr>
              <a:xfrm>
                <a:off x="7566384" y="5376038"/>
                <a:ext cx="681640" cy="454289"/>
              </a:xfrm>
              <a:prstGeom prst="wedgeRectCallout">
                <a:avLst>
                  <a:gd name="adj1" fmla="val 39263"/>
                  <a:gd name="adj2" fmla="val -73548"/>
                </a:avLst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ko-KR" sz="1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yriad Pro" panose="020B0503030403020204" pitchFamily="34" charset="0"/>
                    <a:cs typeface="Calibri" panose="020F0502020204030204" pitchFamily="34" charset="0"/>
                  </a:rPr>
                  <a:t>Virtual Keypad</a:t>
                </a:r>
                <a:endParaRPr lang="ko-KR" altLang="en-US" sz="1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anose="020B050303040302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65" name="직선 화살표 연결선 29"/>
              <p:cNvCxnSpPr/>
              <p:nvPr/>
            </p:nvCxnSpPr>
            <p:spPr>
              <a:xfrm flipV="1">
                <a:off x="6621105" y="2945069"/>
                <a:ext cx="1727518" cy="149118"/>
              </a:xfrm>
              <a:prstGeom prst="straightConnector1">
                <a:avLst/>
              </a:prstGeom>
              <a:ln w="15875">
                <a:solidFill>
                  <a:srgbClr val="FF33CC"/>
                </a:solidFill>
                <a:prstDash val="sysDot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직선 화살표 연결선 30"/>
              <p:cNvCxnSpPr/>
              <p:nvPr/>
            </p:nvCxnSpPr>
            <p:spPr>
              <a:xfrm flipV="1">
                <a:off x="7139708" y="3482587"/>
                <a:ext cx="1909635" cy="67624"/>
              </a:xfrm>
              <a:prstGeom prst="straightConnector1">
                <a:avLst/>
              </a:prstGeom>
              <a:ln w="15875">
                <a:solidFill>
                  <a:srgbClr val="FF33CC"/>
                </a:solidFill>
                <a:prstDash val="sysDot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7" name="Picture 2" descr="http://icons.iconarchive.com/icons/deleket/soft-scraps/256/Highlighter-Green-icon.pn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42255" y="2293112"/>
                <a:ext cx="748903" cy="748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" name="Picture 6" descr="http://icons.iconarchive.com/icons/deleket/scrap/256/Pen-icon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97868" y="4027511"/>
                <a:ext cx="777076" cy="777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" name="순서도: 천공 테이프 33"/>
              <p:cNvSpPr>
                <a:spLocks noChangeArrowheads="1"/>
              </p:cNvSpPr>
              <p:nvPr/>
            </p:nvSpPr>
            <p:spPr bwMode="auto">
              <a:xfrm>
                <a:off x="4841554" y="2495981"/>
                <a:ext cx="1659875" cy="668689"/>
              </a:xfrm>
              <a:prstGeom prst="flowChartPunchedTape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hangingPunct="1"/>
                <a:r>
                  <a:rPr lang="en-US" altLang="ko-KR" sz="900" b="1" i="1">
                    <a:solidFill>
                      <a:srgbClr val="254061"/>
                    </a:solidFill>
                    <a:latin typeface="Myriad Pro" panose="020B0503030403020204" pitchFamily="34" charset="0"/>
                    <a:ea typeface="맑은 고딕" panose="020B0503020000020004" pitchFamily="34" charset="-127"/>
                  </a:rPr>
                  <a:t> Guide customer  with Highlighter</a:t>
                </a:r>
                <a:endParaRPr lang="ko-KR" altLang="en-US" sz="900" b="1" i="1">
                  <a:solidFill>
                    <a:srgbClr val="254061"/>
                  </a:solidFill>
                  <a:latin typeface="Myriad Pro" panose="020B0503030403020204" pitchFamily="34" charset="0"/>
                  <a:ea typeface="맑은 고딕" panose="020B0503020000020004" pitchFamily="34" charset="-127"/>
                </a:endParaRPr>
              </a:p>
            </p:txBody>
          </p:sp>
        </p:grpSp>
        <p:sp>
          <p:nvSpPr>
            <p:cNvPr id="55" name="한쪽 모서리가 잘린 사각형 34"/>
            <p:cNvSpPr/>
            <p:nvPr/>
          </p:nvSpPr>
          <p:spPr>
            <a:xfrm>
              <a:off x="5589588" y="1892300"/>
              <a:ext cx="1492250" cy="379413"/>
            </a:xfrm>
            <a:prstGeom prst="snip1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anose="020B0503030403020204" pitchFamily="34" charset="0"/>
                  <a:cs typeface="Calibri" panose="020F0502020204030204" pitchFamily="34" charset="0"/>
                </a:rPr>
                <a:t>Guide Monitor</a:t>
              </a:r>
              <a:endParaRPr lang="ko-KR" alt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한쪽 모서리가 잘린 사각형 35"/>
            <p:cNvSpPr/>
            <p:nvPr/>
          </p:nvSpPr>
          <p:spPr>
            <a:xfrm>
              <a:off x="7512050" y="1892300"/>
              <a:ext cx="1441450" cy="379413"/>
            </a:xfrm>
            <a:prstGeom prst="snip1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anose="020B0503030403020204" pitchFamily="34" charset="0"/>
                  <a:cs typeface="Calibri" panose="020F0502020204030204" pitchFamily="34" charset="0"/>
                </a:rPr>
                <a:t>Customer’s </a:t>
              </a:r>
            </a:p>
            <a:p>
              <a:pPr algn="ctr">
                <a:defRPr/>
              </a:pPr>
              <a:r>
                <a:rPr lang="en-US" altLang="ko-KR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anose="020B0503030403020204" pitchFamily="34" charset="0"/>
                  <a:cs typeface="Calibri" panose="020F0502020204030204" pitchFamily="34" charset="0"/>
                </a:rPr>
                <a:t>Touch screen</a:t>
              </a:r>
              <a:endParaRPr lang="ko-KR" alt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848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Na strani servera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824037"/>
          </a:xfrm>
        </p:spPr>
        <p:txBody>
          <a:bodyPr>
            <a:normAutofit/>
          </a:bodyPr>
          <a:lstStyle/>
          <a:p>
            <a:r>
              <a:rPr lang="bs-Latn-BA" sz="2400" dirty="0" smtClean="0"/>
              <a:t>Data binding na strani klijenta</a:t>
            </a:r>
          </a:p>
          <a:p>
            <a:r>
              <a:rPr lang="bs-Latn-BA" sz="2400" dirty="0" smtClean="0"/>
              <a:t>Malo opterećenje</a:t>
            </a:r>
          </a:p>
          <a:p>
            <a:r>
              <a:rPr lang="bs-Latn-BA" sz="2400" dirty="0" smtClean="0"/>
              <a:t>Brz odziv</a:t>
            </a:r>
          </a:p>
          <a:p>
            <a:r>
              <a:rPr lang="bs-Latn-BA" sz="2400" b="1" dirty="0" smtClean="0"/>
              <a:t>XML</a:t>
            </a:r>
            <a:r>
              <a:rPr lang="bs-Latn-BA" sz="2400" dirty="0"/>
              <a:t> </a:t>
            </a:r>
            <a:r>
              <a:rPr lang="bs-Latn-BA" sz="2400" dirty="0" smtClean="0"/>
              <a:t>transfer formi</a:t>
            </a:r>
            <a:endParaRPr lang="bs-Latn-BA" sz="2400" b="1" dirty="0" smtClean="0"/>
          </a:p>
        </p:txBody>
      </p:sp>
      <p:grpSp>
        <p:nvGrpSpPr>
          <p:cNvPr id="4" name="그룹 40"/>
          <p:cNvGrpSpPr>
            <a:grpSpLocks/>
          </p:cNvGrpSpPr>
          <p:nvPr/>
        </p:nvGrpSpPr>
        <p:grpSpPr bwMode="auto">
          <a:xfrm>
            <a:off x="2089944" y="3290888"/>
            <a:ext cx="4964113" cy="1643062"/>
            <a:chOff x="776288" y="3225701"/>
            <a:chExt cx="3906837" cy="1427385"/>
          </a:xfrm>
        </p:grpSpPr>
        <p:sp>
          <p:nvSpPr>
            <p:cNvPr id="5" name="직사각형 34"/>
            <p:cNvSpPr>
              <a:spLocks noChangeArrowheads="1"/>
            </p:cNvSpPr>
            <p:nvPr/>
          </p:nvSpPr>
          <p:spPr bwMode="auto">
            <a:xfrm>
              <a:off x="784580" y="3225701"/>
              <a:ext cx="3898545" cy="1427385"/>
            </a:xfrm>
            <a:prstGeom prst="rect">
              <a:avLst/>
            </a:prstGeom>
            <a:solidFill>
              <a:srgbClr val="FFFF99">
                <a:alpha val="4117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latinLnBrk="0" hangingPunct="1">
                <a:lnSpc>
                  <a:spcPct val="120000"/>
                </a:lnSpc>
                <a:spcBef>
                  <a:spcPct val="50000"/>
                </a:spcBef>
                <a:buClr>
                  <a:schemeClr val="bg1"/>
                </a:buClr>
              </a:pPr>
              <a:endParaRPr lang="ko-KR" altLang="en-US" sz="80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  <p:pic>
          <p:nvPicPr>
            <p:cNvPr id="6" name="Picture 3" descr="C:\Documents and Settings\Administrator\바탕 화면\0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7646" y="3393020"/>
              <a:ext cx="863445" cy="1118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그룹 2"/>
            <p:cNvGrpSpPr>
              <a:grpSpLocks/>
            </p:cNvGrpSpPr>
            <p:nvPr/>
          </p:nvGrpSpPr>
          <p:grpSpPr bwMode="auto">
            <a:xfrm>
              <a:off x="1551570" y="3507421"/>
              <a:ext cx="1004707" cy="849098"/>
              <a:chOff x="1541586" y="1806575"/>
              <a:chExt cx="1004888" cy="849313"/>
            </a:xfrm>
          </p:grpSpPr>
          <p:pic>
            <p:nvPicPr>
              <p:cNvPr id="11" name="Picture 9" descr="C:\Documents and Settings\Administrator\바탕 화면\server2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1586" y="1806575"/>
                <a:ext cx="773113" cy="774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3" descr="C:\Documents and Settings\Administrator\바탕 화면\23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1499" y="2187575"/>
                <a:ext cx="434975" cy="468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" name="TextBox 184"/>
            <p:cNvSpPr txBox="1">
              <a:spLocks noChangeArrowheads="1"/>
            </p:cNvSpPr>
            <p:nvPr/>
          </p:nvSpPr>
          <p:spPr bwMode="auto">
            <a:xfrm>
              <a:off x="776288" y="3649089"/>
              <a:ext cx="898310" cy="45510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latinLnBrk="0" hangingPunct="1">
                <a:buClr>
                  <a:schemeClr val="bg1"/>
                </a:buClr>
                <a:defRPr/>
              </a:pPr>
              <a:r>
                <a:rPr kumimoji="0"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  <a:ea typeface="맑은 고딕" panose="020B0503020000020004" pitchFamily="50" charset="-127"/>
                  <a:cs typeface="Calibri" panose="020F0502020204030204" pitchFamily="34" charset="0"/>
                </a:rPr>
                <a:t>OZ e-Form</a:t>
              </a:r>
            </a:p>
            <a:p>
              <a:pPr algn="ctr" eaLnBrk="1" latinLnBrk="0" hangingPunct="1">
                <a:buClr>
                  <a:schemeClr val="bg1"/>
                </a:buClr>
                <a:defRPr/>
              </a:pPr>
              <a:r>
                <a:rPr kumimoji="0"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  <a:ea typeface="맑은 고딕" panose="020B0503020000020004" pitchFamily="50" charset="-127"/>
                  <a:cs typeface="Calibri" panose="020F0502020204030204" pitchFamily="34" charset="0"/>
                </a:rPr>
                <a:t> Server</a:t>
              </a:r>
              <a:endParaRPr kumimoji="0"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맑은 고딕" panose="020B0503020000020004" pitchFamily="50" charset="-127"/>
                <a:cs typeface="Calibri" panose="020F0502020204030204" pitchFamily="34" charset="0"/>
              </a:endParaRPr>
            </a:p>
          </p:txBody>
        </p:sp>
        <p:sp>
          <p:nvSpPr>
            <p:cNvPr id="9" name="오른쪽 화살표 11"/>
            <p:cNvSpPr/>
            <p:nvPr/>
          </p:nvSpPr>
          <p:spPr bwMode="auto">
            <a:xfrm>
              <a:off x="2576657" y="3606337"/>
              <a:ext cx="864577" cy="577849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Myriad Pro" panose="020B050303040302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" name="Picture 13" descr="C:\Documents and Settings\Administrator\바탕 화면\2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0561" y="3832645"/>
              <a:ext cx="299984" cy="322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7446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62" y="57150"/>
            <a:ext cx="1285875" cy="205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57150"/>
            <a:ext cx="4419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200" b="1" dirty="0" smtClean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Jasmin je dobio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sz="2200" dirty="0" smtClean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Brži, efikasniji, produktivniji i ugodniji rad agenata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sz="2200" dirty="0" smtClean="0">
                <a:solidFill>
                  <a:srgbClr val="2B3990"/>
                </a:solidFill>
              </a:rPr>
              <a:t>Daleko brže, puno elegantnije i tačnije kreiranje ugovora</a:t>
            </a:r>
            <a:endParaRPr lang="bs-Latn-BA" sz="2200" dirty="0">
              <a:solidFill>
                <a:srgbClr val="2B39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283" y="2074479"/>
            <a:ext cx="50625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sz="1500" b="1" i="1" dirty="0" smtClean="0">
                <a:solidFill>
                  <a:srgbClr val="2B399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Prodajni agenti na tabletu pripremaju ponudu dok razgovaraju sa klijentom i šalju je odmah mejlom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sz="1500" b="1" i="1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Poslovna logika pomaže agentu da iskoristi portfolio pravilno</a:t>
            </a:r>
            <a:endParaRPr lang="en-US" sz="1500" b="1" i="1" dirty="0" smtClean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b="1" i="1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bs-Latn-BA" sz="1500" b="1" i="1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zmjene/dopune</a:t>
            </a:r>
            <a:r>
              <a:rPr lang="en-US" sz="1500" b="1" i="1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500" b="1" i="1" dirty="0" err="1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portfolij</a:t>
            </a:r>
            <a:r>
              <a:rPr lang="bs-Latn-BA" sz="1500" b="1" i="1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n-US" sz="1500" b="1" i="1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se </a:t>
            </a:r>
            <a:r>
              <a:rPr lang="en-US" sz="1500" b="1" i="1" dirty="0" err="1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lako</a:t>
            </a:r>
            <a:r>
              <a:rPr lang="en-US" sz="1500" b="1" i="1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500" b="1" i="1" dirty="0" err="1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dodaju</a:t>
            </a:r>
            <a:endParaRPr lang="bs-Latn-BA" sz="1500" b="1" i="1" dirty="0" smtClean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sz="1500" b="1" i="1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Svi podaci se u realnom vremenu prebacuju na server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sz="1500" b="1" i="1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e-Form server je povezan na core sisteme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sz="1500" b="1" i="1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Predlošci svih tipova ugovora su na e-Form serveru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sz="1500" b="1" i="1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Agent kod pravljenja ugovora bira tip i unosi broj ponude u formu, dobije ugovor i šalje</a:t>
            </a:r>
            <a:endParaRPr lang="en-US" sz="1500" b="1" i="1" dirty="0" smtClean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5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37" y="57150"/>
            <a:ext cx="1304925" cy="1695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282" y="57150"/>
            <a:ext cx="46403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200" b="1" dirty="0" smtClean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Tvrtko </a:t>
            </a:r>
            <a:r>
              <a:rPr lang="bs-Latn-BA" sz="2200" b="1" dirty="0" smtClean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sz="2200" dirty="0" smtClean="0">
                <a:solidFill>
                  <a:srgbClr val="2B3990"/>
                </a:solidFill>
              </a:rPr>
              <a:t>Ne brine o administraciji</a:t>
            </a:r>
            <a:br>
              <a:rPr lang="bs-Latn-BA" sz="2200" dirty="0" smtClean="0">
                <a:solidFill>
                  <a:srgbClr val="2B3990"/>
                </a:solidFill>
              </a:rPr>
            </a:br>
            <a:r>
              <a:rPr lang="bs-Latn-BA" sz="2200" dirty="0" smtClean="0">
                <a:solidFill>
                  <a:srgbClr val="2B3990"/>
                </a:solidFill>
              </a:rPr>
              <a:t>radnih naloga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sz="2200" dirty="0" smtClean="0">
                <a:solidFill>
                  <a:srgbClr val="2B3990"/>
                </a:solidFill>
              </a:rPr>
              <a:t>Skoro pa nema grešaka kod</a:t>
            </a:r>
            <a:br>
              <a:rPr lang="bs-Latn-BA" sz="2200" dirty="0" smtClean="0">
                <a:solidFill>
                  <a:srgbClr val="2B3990"/>
                </a:solidFill>
              </a:rPr>
            </a:br>
            <a:r>
              <a:rPr lang="bs-Latn-BA" sz="2200" dirty="0" smtClean="0">
                <a:solidFill>
                  <a:srgbClr val="2B3990"/>
                </a:solidFill>
              </a:rPr>
              <a:t>radnih naloga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sz="2200" dirty="0" smtClean="0">
                <a:solidFill>
                  <a:srgbClr val="2B3990"/>
                </a:solidFill>
              </a:rPr>
              <a:t>Proces servisiranja je brži i efikasniji</a:t>
            </a:r>
            <a:endParaRPr lang="bs-Latn-BA" sz="2200" dirty="0">
              <a:solidFill>
                <a:srgbClr val="2B39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25" y="2495550"/>
            <a:ext cx="50625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b="1" i="1" dirty="0" smtClean="0">
                <a:solidFill>
                  <a:srgbClr val="2B399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Poslovna logika na e-Formi vodi servisera i on upisuje podatke za tip sklopa kojeg servisira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b="1" i="1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QR kod, skeniran tabletom, se ubacuje direktno u e-Formu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b="1" i="1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Slika servisiranog sklopa je integralni dio e-Forme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b="1" i="1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Radni nalozi se više ne popunjavaju ručno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b="1" i="1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Lako se dodaju novi sklopovi</a:t>
            </a:r>
            <a:endParaRPr lang="bs-Latn-BA" b="1" i="1" dirty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05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57150"/>
            <a:ext cx="1866900" cy="213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343150"/>
            <a:ext cx="50625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b="1" i="1" dirty="0" smtClean="0">
                <a:solidFill>
                  <a:srgbClr val="2B399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e-Forme Nela i njen tim kreiraju „u letu“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b="1" i="1" dirty="0" smtClean="0">
                <a:solidFill>
                  <a:srgbClr val="2B399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Izbjegnut je mukotrpan posao oko upravljanja izmjenama na formama na webu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b="1" i="1" dirty="0" smtClean="0">
                <a:solidFill>
                  <a:srgbClr val="2B399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Građani ubacuju sliku dokumenta koristeći svoje mobitele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b="1" i="1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Građanin može očitati svoj ID dokument i potpisati ga na mobilnom / touch uređaju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57150"/>
            <a:ext cx="4419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200" b="1" dirty="0" smtClean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Nela je s e-Formama dobila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sz="2200" dirty="0" smtClean="0">
                <a:solidFill>
                  <a:srgbClr val="2B3990"/>
                </a:solidFill>
              </a:rPr>
              <a:t>da efikasno i elegantno</a:t>
            </a:r>
            <a:br>
              <a:rPr lang="bs-Latn-BA" sz="2200" dirty="0" smtClean="0">
                <a:solidFill>
                  <a:srgbClr val="2B3990"/>
                </a:solidFill>
              </a:rPr>
            </a:br>
            <a:r>
              <a:rPr lang="bs-Latn-BA" sz="2200" dirty="0" smtClean="0">
                <a:solidFill>
                  <a:srgbClr val="2B3990"/>
                </a:solidFill>
              </a:rPr>
              <a:t>dizajnira i mijenja forme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sz="2200" dirty="0" smtClean="0">
                <a:solidFill>
                  <a:srgbClr val="2B3990"/>
                </a:solidFill>
              </a:rPr>
              <a:t>Znatno ubrzanje procesa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sz="2200" dirty="0" smtClean="0">
                <a:solidFill>
                  <a:srgbClr val="2B3990"/>
                </a:solidFill>
              </a:rPr>
              <a:t>da građani jednostavnije i </a:t>
            </a:r>
            <a:br>
              <a:rPr lang="bs-Latn-BA" sz="2200" dirty="0" smtClean="0">
                <a:solidFill>
                  <a:srgbClr val="2B3990"/>
                </a:solidFill>
              </a:rPr>
            </a:br>
            <a:r>
              <a:rPr lang="bs-Latn-BA" sz="2200" dirty="0" smtClean="0">
                <a:solidFill>
                  <a:srgbClr val="2B3990"/>
                </a:solidFill>
              </a:rPr>
              <a:t>lakše </a:t>
            </a:r>
            <a:r>
              <a:rPr lang="bs-Latn-BA" sz="2200" dirty="0">
                <a:solidFill>
                  <a:srgbClr val="2B3990"/>
                </a:solidFill>
              </a:rPr>
              <a:t>koriste eGradjanin</a:t>
            </a:r>
            <a:endParaRPr lang="bs-Latn-BA" sz="2200" dirty="0" smtClean="0">
              <a:solidFill>
                <a:srgbClr val="2B39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26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Ljepota jednostavnosti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5929282" cy="3581399"/>
          </a:xfrm>
        </p:spPr>
        <p:txBody>
          <a:bodyPr>
            <a:noAutofit/>
          </a:bodyPr>
          <a:lstStyle/>
          <a:p>
            <a:pPr marL="285750" lvl="0" indent="-28575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bs-Latn-BA" altLang="ko-KR" sz="1600" b="1" dirty="0" smtClean="0">
                <a:solidFill>
                  <a:srgbClr val="2B3990"/>
                </a:solidFill>
              </a:rPr>
              <a:t>Digitalizujemo postojeće</a:t>
            </a:r>
            <a:r>
              <a:rPr lang="bs-Latn-BA" altLang="ko-KR" sz="1600" dirty="0" smtClean="0">
                <a:solidFill>
                  <a:srgbClr val="2B3990"/>
                </a:solidFill>
              </a:rPr>
              <a:t> formulare (možemo reći 1:1)</a:t>
            </a:r>
          </a:p>
          <a:p>
            <a:pPr marL="285750" indent="-28575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bs-Latn-BA" altLang="ko-KR" sz="1600" b="1" dirty="0">
                <a:solidFill>
                  <a:srgbClr val="2B3990"/>
                </a:solidFill>
              </a:rPr>
              <a:t>Korisniku ugodan interfejs, </a:t>
            </a:r>
            <a:r>
              <a:rPr lang="bs-Latn-BA" altLang="ko-KR" sz="1600" dirty="0" smtClean="0">
                <a:solidFill>
                  <a:srgbClr val="2B3990"/>
                </a:solidFill>
              </a:rPr>
              <a:t>praktično identičan </a:t>
            </a:r>
            <a:r>
              <a:rPr lang="bs-Latn-BA" altLang="ko-KR" sz="1600" dirty="0">
                <a:solidFill>
                  <a:srgbClr val="2B3990"/>
                </a:solidFill>
              </a:rPr>
              <a:t>postojećem </a:t>
            </a:r>
            <a:r>
              <a:rPr lang="bs-Latn-BA" altLang="ko-KR" sz="1600" b="1" dirty="0">
                <a:solidFill>
                  <a:srgbClr val="2B3990"/>
                </a:solidFill>
              </a:rPr>
              <a:t>papirnom dokumentu</a:t>
            </a:r>
            <a:endParaRPr lang="en-US" altLang="ko-KR" sz="1600" b="1" dirty="0">
              <a:solidFill>
                <a:srgbClr val="2B3990"/>
              </a:solidFill>
            </a:endParaRPr>
          </a:p>
          <a:p>
            <a:pPr marL="285750" lvl="0" indent="-28575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600" dirty="0" smtClean="0">
                <a:solidFill>
                  <a:srgbClr val="2B3990"/>
                </a:solidFill>
              </a:rPr>
              <a:t>Form</a:t>
            </a:r>
            <a:r>
              <a:rPr lang="bs-Latn-BA" altLang="ko-KR" sz="1600" dirty="0">
                <a:solidFill>
                  <a:srgbClr val="2B3990"/>
                </a:solidFill>
              </a:rPr>
              <a:t>e uključuju </a:t>
            </a:r>
            <a:r>
              <a:rPr lang="bs-Latn-BA" altLang="ko-KR" sz="1600" b="1" dirty="0">
                <a:solidFill>
                  <a:srgbClr val="2B3990"/>
                </a:solidFill>
              </a:rPr>
              <a:t>poslovnu logiku</a:t>
            </a:r>
            <a:r>
              <a:rPr lang="en-US" altLang="ko-KR" sz="1600" b="1" dirty="0">
                <a:solidFill>
                  <a:srgbClr val="2B3990"/>
                </a:solidFill>
              </a:rPr>
              <a:t> </a:t>
            </a:r>
            <a:r>
              <a:rPr lang="bs-Latn-BA" altLang="ko-KR" sz="1600" dirty="0">
                <a:solidFill>
                  <a:srgbClr val="2B3990"/>
                </a:solidFill>
              </a:rPr>
              <a:t>(kalkulacije, validacije i slično), odnosno forme su </a:t>
            </a:r>
            <a:r>
              <a:rPr lang="bs-Latn-BA" altLang="ko-KR" sz="1600" b="1" dirty="0">
                <a:solidFill>
                  <a:srgbClr val="2B3990"/>
                </a:solidFill>
              </a:rPr>
              <a:t>dinamičke</a:t>
            </a:r>
          </a:p>
          <a:p>
            <a:pPr marL="285750" lvl="0" indent="-28575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bs-Latn-BA" altLang="ko-KR" sz="1600" dirty="0" smtClean="0">
                <a:solidFill>
                  <a:srgbClr val="2B3990"/>
                </a:solidFill>
              </a:rPr>
              <a:t>Omogućuje </a:t>
            </a:r>
            <a:r>
              <a:rPr lang="bs-Latn-BA" altLang="ko-KR" sz="1600" b="1" dirty="0">
                <a:solidFill>
                  <a:srgbClr val="2B3990"/>
                </a:solidFill>
              </a:rPr>
              <a:t>unos i editovanje</a:t>
            </a:r>
            <a:r>
              <a:rPr lang="en-US" altLang="ko-KR" sz="1600" b="1" dirty="0">
                <a:solidFill>
                  <a:srgbClr val="2B3990"/>
                </a:solidFill>
              </a:rPr>
              <a:t> </a:t>
            </a:r>
            <a:r>
              <a:rPr lang="bs-Latn-BA" altLang="ko-KR" sz="1600" dirty="0">
                <a:solidFill>
                  <a:srgbClr val="2B3990"/>
                </a:solidFill>
              </a:rPr>
              <a:t>podataka na </a:t>
            </a:r>
            <a:r>
              <a:rPr lang="bs-Latn-BA" altLang="ko-KR" sz="1600" dirty="0" smtClean="0">
                <a:solidFill>
                  <a:srgbClr val="2B3990"/>
                </a:solidFill>
              </a:rPr>
              <a:t> eFormi</a:t>
            </a:r>
            <a:r>
              <a:rPr lang="bs-Latn-BA" altLang="ko-KR" sz="1600" dirty="0">
                <a:solidFill>
                  <a:srgbClr val="2B3990"/>
                </a:solidFill>
              </a:rPr>
              <a:t>, bilo kada, bilo gdje, na </a:t>
            </a:r>
            <a:r>
              <a:rPr lang="en-US" altLang="ko-KR" sz="1600" b="1" dirty="0" err="1">
                <a:solidFill>
                  <a:srgbClr val="2B3990"/>
                </a:solidFill>
              </a:rPr>
              <a:t>mobil</a:t>
            </a:r>
            <a:r>
              <a:rPr lang="bs-Latn-BA" altLang="ko-KR" sz="1600" b="1" dirty="0">
                <a:solidFill>
                  <a:srgbClr val="2B3990"/>
                </a:solidFill>
              </a:rPr>
              <a:t>nim</a:t>
            </a:r>
            <a:r>
              <a:rPr lang="en-US" altLang="ko-KR" sz="1600" b="1" dirty="0">
                <a:solidFill>
                  <a:srgbClr val="2B3990"/>
                </a:solidFill>
              </a:rPr>
              <a:t> </a:t>
            </a:r>
            <a:r>
              <a:rPr lang="bs-Latn-BA" altLang="ko-KR" sz="1600" b="1" dirty="0">
                <a:solidFill>
                  <a:srgbClr val="2B3990"/>
                </a:solidFill>
              </a:rPr>
              <a:t>uređajima</a:t>
            </a:r>
            <a:endParaRPr lang="en-US" altLang="ko-KR" sz="1600" b="1" dirty="0">
              <a:solidFill>
                <a:srgbClr val="2B3990"/>
              </a:solidFill>
            </a:endParaRPr>
          </a:p>
          <a:p>
            <a:pPr marL="285750" lvl="0" indent="-28575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bs-Latn-BA" altLang="ko-KR" sz="1600" dirty="0" smtClean="0">
                <a:solidFill>
                  <a:srgbClr val="2B3990"/>
                </a:solidFill>
              </a:rPr>
              <a:t>Koristi </a:t>
            </a:r>
            <a:r>
              <a:rPr lang="bs-Latn-BA" altLang="ko-KR" sz="1600" dirty="0">
                <a:solidFill>
                  <a:srgbClr val="2B3990"/>
                </a:solidFill>
              </a:rPr>
              <a:t>razne funkcije </a:t>
            </a:r>
            <a:r>
              <a:rPr lang="en-US" altLang="ko-KR" sz="1600" dirty="0" err="1">
                <a:solidFill>
                  <a:srgbClr val="2B3990"/>
                </a:solidFill>
              </a:rPr>
              <a:t>mobil</a:t>
            </a:r>
            <a:r>
              <a:rPr lang="bs-Latn-BA" altLang="ko-KR" sz="1600" dirty="0">
                <a:solidFill>
                  <a:srgbClr val="2B3990"/>
                </a:solidFill>
              </a:rPr>
              <a:t>nih</a:t>
            </a:r>
            <a:r>
              <a:rPr lang="en-US" altLang="ko-KR" sz="1600" dirty="0">
                <a:solidFill>
                  <a:srgbClr val="2B3990"/>
                </a:solidFill>
              </a:rPr>
              <a:t> </a:t>
            </a:r>
            <a:r>
              <a:rPr lang="bs-Latn-BA" altLang="ko-KR" sz="1600" dirty="0">
                <a:solidFill>
                  <a:srgbClr val="2B3990"/>
                </a:solidFill>
              </a:rPr>
              <a:t>uređaja</a:t>
            </a:r>
            <a:r>
              <a:rPr lang="en-US" altLang="ko-KR" sz="1600" dirty="0">
                <a:solidFill>
                  <a:srgbClr val="2B3990"/>
                </a:solidFill>
              </a:rPr>
              <a:t>: </a:t>
            </a:r>
            <a:r>
              <a:rPr lang="bs-Latn-BA" altLang="ko-KR" sz="1600" b="1" dirty="0">
                <a:solidFill>
                  <a:srgbClr val="2B3990"/>
                </a:solidFill>
              </a:rPr>
              <a:t>ka</a:t>
            </a:r>
            <a:r>
              <a:rPr lang="en-US" altLang="ko-KR" sz="1600" b="1" dirty="0" err="1">
                <a:solidFill>
                  <a:srgbClr val="2B3990"/>
                </a:solidFill>
              </a:rPr>
              <a:t>mera</a:t>
            </a:r>
            <a:r>
              <a:rPr lang="en-US" altLang="ko-KR" sz="1600" b="1" dirty="0">
                <a:solidFill>
                  <a:srgbClr val="2B3990"/>
                </a:solidFill>
              </a:rPr>
              <a:t>, </a:t>
            </a:r>
            <a:r>
              <a:rPr lang="bs-Latn-BA" altLang="ko-KR" sz="1600" b="1" dirty="0">
                <a:solidFill>
                  <a:srgbClr val="2B3990"/>
                </a:solidFill>
              </a:rPr>
              <a:t>snimanje glasa</a:t>
            </a:r>
            <a:r>
              <a:rPr lang="en-US" altLang="ko-KR" sz="1600" b="1" dirty="0">
                <a:solidFill>
                  <a:srgbClr val="2B3990"/>
                </a:solidFill>
              </a:rPr>
              <a:t>, </a:t>
            </a:r>
            <a:r>
              <a:rPr lang="bs-Latn-BA" altLang="ko-KR" sz="1600" b="1" dirty="0">
                <a:solidFill>
                  <a:srgbClr val="2B3990"/>
                </a:solidFill>
              </a:rPr>
              <a:t>skener bar-koda</a:t>
            </a:r>
            <a:r>
              <a:rPr lang="bs-Latn-BA" altLang="ko-KR" sz="1600" dirty="0">
                <a:solidFill>
                  <a:srgbClr val="2B3990"/>
                </a:solidFill>
              </a:rPr>
              <a:t> i slično, i to postaje </a:t>
            </a:r>
            <a:r>
              <a:rPr lang="bs-Latn-BA" altLang="ko-KR" sz="1600" b="1" dirty="0">
                <a:solidFill>
                  <a:srgbClr val="2B3990"/>
                </a:solidFill>
              </a:rPr>
              <a:t>dio </a:t>
            </a:r>
            <a:r>
              <a:rPr lang="bs-Latn-BA" altLang="ko-KR" sz="1600" b="1" dirty="0" smtClean="0">
                <a:solidFill>
                  <a:srgbClr val="2B3990"/>
                </a:solidFill>
              </a:rPr>
              <a:t>forme</a:t>
            </a:r>
          </a:p>
          <a:p>
            <a:pPr marL="285750" indent="-28575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dirty="0" err="1">
                <a:solidFill>
                  <a:srgbClr val="2B3990"/>
                </a:solidFill>
              </a:rPr>
              <a:t>Integr</a:t>
            </a:r>
            <a:r>
              <a:rPr lang="bs-Latn-BA" altLang="ko-KR" sz="1600" b="1" dirty="0">
                <a:solidFill>
                  <a:srgbClr val="2B3990"/>
                </a:solidFill>
              </a:rPr>
              <a:t>iše se sa postojećim sistemima</a:t>
            </a:r>
            <a:r>
              <a:rPr lang="en-US" altLang="ko-KR" sz="1600" b="1" dirty="0">
                <a:solidFill>
                  <a:srgbClr val="2B3990"/>
                </a:solidFill>
              </a:rPr>
              <a:t> </a:t>
            </a:r>
            <a:r>
              <a:rPr lang="bs-Latn-BA" altLang="ko-KR" sz="1600" dirty="0">
                <a:solidFill>
                  <a:srgbClr val="2B3990"/>
                </a:solidFill>
              </a:rPr>
              <a:t>i dohvaća iz njih podatke na </a:t>
            </a:r>
            <a:r>
              <a:rPr lang="bs-Latn-BA" altLang="ko-KR" sz="1600" dirty="0" smtClean="0">
                <a:solidFill>
                  <a:srgbClr val="2B3990"/>
                </a:solidFill>
              </a:rPr>
              <a:t>formama</a:t>
            </a:r>
            <a:endParaRPr lang="en-US" altLang="ko-KR" sz="1600" b="1" dirty="0">
              <a:solidFill>
                <a:srgbClr val="2B399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6386482" y="1200151"/>
            <a:ext cx="2681318" cy="2880000"/>
            <a:chOff x="6938665" y="1601698"/>
            <a:chExt cx="4415135" cy="5206173"/>
          </a:xfrm>
        </p:grpSpPr>
        <p:pic>
          <p:nvPicPr>
            <p:cNvPr id="10" name="Picture 18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6"/>
            <a:stretch/>
          </p:blipFill>
          <p:spPr bwMode="auto">
            <a:xfrm rot="8930792" flipH="1">
              <a:off x="9952797" y="5490085"/>
              <a:ext cx="1068762" cy="88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https://encrypted-tbn0.gstatic.com/images?q=tbn:ANd9GcRGyqN84NSqtoDfSS1TmxrNgbagtrwVPvReb-fG_z7ocfPh5F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3227" y="5795756"/>
              <a:ext cx="1440000" cy="1012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8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6"/>
            <a:stretch/>
          </p:blipFill>
          <p:spPr bwMode="auto">
            <a:xfrm rot="16696390" flipH="1">
              <a:off x="7547590" y="5478203"/>
              <a:ext cx="1068762" cy="88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그림 4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8665" y="1601698"/>
              <a:ext cx="4415135" cy="3947226"/>
            </a:xfrm>
            <a:prstGeom prst="rect">
              <a:avLst/>
            </a:prstGeom>
          </p:spPr>
        </p:pic>
      </p:grpSp>
      <p:grpSp>
        <p:nvGrpSpPr>
          <p:cNvPr id="14" name="그룹 24"/>
          <p:cNvGrpSpPr>
            <a:grpSpLocks noChangeAspect="1"/>
          </p:cNvGrpSpPr>
          <p:nvPr/>
        </p:nvGrpSpPr>
        <p:grpSpPr bwMode="auto">
          <a:xfrm>
            <a:off x="4594998" y="4351325"/>
            <a:ext cx="4472802" cy="698400"/>
            <a:chOff x="6320934" y="2576584"/>
            <a:chExt cx="3265243" cy="520366"/>
          </a:xfrm>
        </p:grpSpPr>
        <p:pic>
          <p:nvPicPr>
            <p:cNvPr id="15" name="Picture 2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1557" y="2593405"/>
              <a:ext cx="492845" cy="486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0934" y="2610226"/>
              <a:ext cx="494059" cy="486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4572" y="2610226"/>
              <a:ext cx="492845" cy="486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6996" y="2610226"/>
              <a:ext cx="492845" cy="486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3980" y="2576584"/>
              <a:ext cx="492197" cy="520366"/>
            </a:xfrm>
            <a:prstGeom prst="ellipse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/>
          </p:spPr>
        </p:pic>
        <p:pic>
          <p:nvPicPr>
            <p:cNvPr id="20" name="Picture 50" descr="C:\Documents and Settings\Administrator\My Documents\네이트온 받은 파일\도장2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9420" y="2585516"/>
              <a:ext cx="502557" cy="502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600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ever go PAPERLESS?</a:t>
            </a:r>
          </a:p>
        </p:txBody>
      </p:sp>
      <p:pic>
        <p:nvPicPr>
          <p:cNvPr id="4" name="Picture 2" descr="https://www.greenbiz.com/sites/default/files/styles/gbz_article_featured/public/images/articles/featured/tube.jpg?itok=_pNdBbD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1581150"/>
            <a:ext cx="48895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53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352550"/>
            <a:ext cx="5029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4400" b="1" dirty="0" smtClean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Go paperless! Anywhere!</a:t>
            </a:r>
          </a:p>
          <a:p>
            <a:r>
              <a:rPr lang="bs-Latn-BA" sz="4400" b="1" dirty="0" smtClean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 real time.</a:t>
            </a:r>
            <a:endParaRPr lang="bs-Latn-BA" sz="4400" b="1" dirty="0">
              <a:solidFill>
                <a:srgbClr val="2B399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62" y="57150"/>
            <a:ext cx="1285875" cy="2057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57150"/>
            <a:ext cx="441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200" b="1" dirty="0" smtClean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Jasmin, voditelj prodaje</a:t>
            </a:r>
            <a:endParaRPr lang="bs-Latn-BA" sz="2200" dirty="0">
              <a:solidFill>
                <a:srgbClr val="2B39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01129"/>
            <a:ext cx="3776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>
                <a:solidFill>
                  <a:srgbClr val="2B399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prodajni tim od 50-tak prodajnih agenata, koji su </a:t>
            </a:r>
            <a:r>
              <a:rPr lang="bs-Latn-BA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uglavnom </a:t>
            </a:r>
            <a:r>
              <a:rPr lang="bs-Latn-BA" b="1" i="1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 terenu</a:t>
            </a:r>
            <a:endParaRPr lang="bs-Latn-BA" b="1" i="1" dirty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283" y="2074479"/>
            <a:ext cx="50625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b="1" i="1" dirty="0" smtClean="0">
                <a:solidFill>
                  <a:srgbClr val="2B399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Agenti se moraju vratiti u kancelariju da pripreme ponudu i pošalju je [potencijalnom] klijentu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s-Latn-BA" b="1" i="1" dirty="0" smtClean="0">
              <a:solidFill>
                <a:srgbClr val="2B399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b="1" i="1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Agenti se razlikuju u poznavanju portfolija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s-Latn-BA" b="1" i="1" dirty="0" smtClean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b="1" i="1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Formiranje ugovora iz ponude je podložno greškama, jer se podaci ručno prepisuju, a koristi se predložak napravljen u MS Wordu</a:t>
            </a:r>
            <a:endParaRPr lang="bs-Latn-BA" b="1" i="1" dirty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62" y="57150"/>
            <a:ext cx="1285875" cy="205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57150"/>
            <a:ext cx="4419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200" b="1" dirty="0" smtClean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Jasmin želi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sz="2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</a:t>
            </a:r>
            <a:r>
              <a:rPr lang="bs-Latn-BA" sz="2200" dirty="0" smtClean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oboljšati p</a:t>
            </a:r>
            <a:r>
              <a:rPr lang="bs-Latn-BA" sz="2200" dirty="0" smtClean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roduktivnost i efikasnost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sz="2200" dirty="0" smtClean="0">
                <a:solidFill>
                  <a:srgbClr val="2B3990"/>
                </a:solidFill>
              </a:rPr>
              <a:t>Smanjiti broj grešaka kod ponuda i ugovora</a:t>
            </a:r>
            <a:endParaRPr lang="bs-Latn-BA" sz="2200" dirty="0">
              <a:solidFill>
                <a:srgbClr val="2B39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283" y="2074479"/>
            <a:ext cx="50625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b="1" i="1" dirty="0" smtClean="0">
                <a:solidFill>
                  <a:srgbClr val="2B399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Omogućiti agentima da ponudu rade dok još razgovaraju sa klijentom i da je šalju čim je prije moguće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s-Latn-BA" b="1" i="1" dirty="0" smtClean="0">
              <a:solidFill>
                <a:srgbClr val="2B399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b="1" i="1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Pomoći agenta u snalaženju u portfoliju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s-Latn-BA" b="1" i="1" dirty="0" smtClean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b="1" i="1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Predložak ugovora treba napraviti tako da omogući da se podaci povlače sa napravljenih ponuda</a:t>
            </a:r>
          </a:p>
        </p:txBody>
      </p:sp>
    </p:spTree>
    <p:extLst>
      <p:ext uri="{BB962C8B-B14F-4D97-AF65-F5344CB8AC3E}">
        <p14:creationId xmlns:p14="http://schemas.microsoft.com/office/powerpoint/2010/main" val="334039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37" y="57150"/>
            <a:ext cx="1304925" cy="16954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5715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200" b="1" smtClean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Tvrtko </a:t>
            </a:r>
            <a:r>
              <a:rPr lang="bs-Latn-BA" sz="2200" b="1" dirty="0" smtClean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voditelj održavanja</a:t>
            </a:r>
          </a:p>
          <a:p>
            <a:r>
              <a:rPr lang="bs-Latn-BA" sz="2200" b="1" dirty="0" smtClean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u velikoj fabrici</a:t>
            </a:r>
            <a:endParaRPr lang="bs-Latn-BA" sz="2200" dirty="0">
              <a:solidFill>
                <a:srgbClr val="2B39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283" y="904875"/>
            <a:ext cx="377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>
                <a:solidFill>
                  <a:srgbClr val="2B399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Servisni tim sa </a:t>
            </a:r>
            <a:r>
              <a:rPr lang="bs-Latn-BA" b="1" dirty="0">
                <a:solidFill>
                  <a:srgbClr val="2B399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bs-Latn-BA" b="1" dirty="0" smtClean="0">
                <a:solidFill>
                  <a:srgbClr val="2B399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 servisera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283" y="2074479"/>
            <a:ext cx="50625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b="1" i="1" dirty="0" smtClean="0">
                <a:solidFill>
                  <a:srgbClr val="2B399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Serviseri ručno popunjavaju radne naloge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s-Latn-BA" b="1" i="1" dirty="0" smtClean="0">
              <a:solidFill>
                <a:srgbClr val="2B399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b="1" i="1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Ručno unose šifre sklopova na kojima su radili, iako sklopovi imaju QR kod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s-Latn-BA" b="1" i="1" dirty="0" smtClean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b="1" i="1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Nakon izvršene intervencije, slikaju servisirani sklop, ali slike pohranjuju na jednom laptopu (i ne pogode uvijek naziv datoteke iz prve)</a:t>
            </a:r>
            <a:endParaRPr lang="bs-Latn-BA" b="1" i="1" dirty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69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37" y="57150"/>
            <a:ext cx="1304925" cy="1695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283" y="57150"/>
            <a:ext cx="4419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200" b="1" dirty="0" smtClean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Tvrtko </a:t>
            </a:r>
            <a:r>
              <a:rPr lang="bs-Latn-BA" sz="2200" b="1" dirty="0" smtClean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želi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sz="2200" dirty="0" smtClean="0">
                <a:solidFill>
                  <a:srgbClr val="2B3990"/>
                </a:solidFill>
              </a:rPr>
              <a:t>Olakšati administraciju </a:t>
            </a:r>
            <a:br>
              <a:rPr lang="bs-Latn-BA" sz="2200" dirty="0" smtClean="0">
                <a:solidFill>
                  <a:srgbClr val="2B3990"/>
                </a:solidFill>
              </a:rPr>
            </a:br>
            <a:r>
              <a:rPr lang="bs-Latn-BA" sz="2200" dirty="0" smtClean="0">
                <a:solidFill>
                  <a:srgbClr val="2B3990"/>
                </a:solidFill>
              </a:rPr>
              <a:t>kolegama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sz="2200" dirty="0" smtClean="0">
                <a:solidFill>
                  <a:srgbClr val="2B3990"/>
                </a:solidFill>
              </a:rPr>
              <a:t>Smanjiti broj grešaka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sz="2200" dirty="0">
                <a:solidFill>
                  <a:srgbClr val="2B3990"/>
                </a:solidFill>
              </a:rPr>
              <a:t>Ubrzati proces </a:t>
            </a:r>
            <a:r>
              <a:rPr lang="bs-Latn-BA" sz="2200" dirty="0" smtClean="0">
                <a:solidFill>
                  <a:srgbClr val="2B3990"/>
                </a:solidFill>
              </a:rPr>
              <a:t>servisiranja</a:t>
            </a:r>
            <a:endParaRPr lang="bs-Latn-BA" sz="2200" dirty="0">
              <a:solidFill>
                <a:srgbClr val="2B39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283" y="2074479"/>
            <a:ext cx="50625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b="1" i="1" dirty="0" smtClean="0">
                <a:solidFill>
                  <a:srgbClr val="2B399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Forma radnog naloga mora biti fleksibilna i „pametna“, jer nisu isti podaci kod svih sklopova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s-Latn-BA" b="1" i="1" dirty="0" smtClean="0">
              <a:solidFill>
                <a:srgbClr val="2B399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b="1" i="1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QR kod bi se trebao ubaciti direktno na formu radnog naloga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s-Latn-BA" b="1" i="1" dirty="0" smtClean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b="1" i="1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Slika servisiranog sklopa treba postati dio forme</a:t>
            </a:r>
            <a:endParaRPr lang="bs-Latn-BA" b="1" i="1" dirty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57150"/>
            <a:ext cx="1866900" cy="213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5715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200" b="1" dirty="0" smtClean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Nela, IT manager u</a:t>
            </a:r>
          </a:p>
          <a:p>
            <a:r>
              <a:rPr lang="bs-Latn-BA" sz="2200" b="1" dirty="0" smtClean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ministarstvu</a:t>
            </a:r>
            <a:endParaRPr lang="bs-Latn-BA" sz="2200" dirty="0">
              <a:solidFill>
                <a:srgbClr val="2B39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283" y="904875"/>
            <a:ext cx="3776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>
                <a:solidFill>
                  <a:srgbClr val="2B399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Pokreće projekat eGradjanin – </a:t>
            </a:r>
            <a:r>
              <a:rPr lang="bs-Latn-BA" b="1" dirty="0" smtClean="0">
                <a:solidFill>
                  <a:srgbClr val="2B399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one-stop shop</a:t>
            </a:r>
            <a:r>
              <a:rPr lang="bs-Latn-BA" dirty="0" smtClean="0">
                <a:solidFill>
                  <a:srgbClr val="2B399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za građanstvo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283" y="2074479"/>
            <a:ext cx="50625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b="1" i="1" dirty="0" smtClean="0">
                <a:solidFill>
                  <a:srgbClr val="2B399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Veliki je broj formulara i potrebno je puno programiranja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s-Latn-BA" b="1" i="1" dirty="0">
              <a:solidFill>
                <a:srgbClr val="2B399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b="1" i="1" dirty="0" smtClean="0">
                <a:solidFill>
                  <a:srgbClr val="2B399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Mijenjanje izgleda i strukture formulara je prilično zahtjevan poduhvat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s-Latn-BA" b="1" i="1" dirty="0" smtClean="0">
              <a:solidFill>
                <a:srgbClr val="2B399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b="1" i="1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Građani trebaju ubaciti fotografiju dokumenta kojeg prilažu sa svog mobitela ili tableta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s-Latn-BA" b="1" i="1" dirty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b="1" i="1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Kako da se građanin autentifikuje?</a:t>
            </a:r>
            <a:endParaRPr lang="bs-Latn-BA" b="1" i="1" dirty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27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57150"/>
            <a:ext cx="1866900" cy="213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283" y="2074479"/>
            <a:ext cx="50625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b="1" i="1" dirty="0" smtClean="0">
                <a:solidFill>
                  <a:srgbClr val="2B399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Potreban je pametan alat za kreiranje formi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s-Latn-BA" b="1" i="1" dirty="0">
              <a:solidFill>
                <a:srgbClr val="2B399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b="1" i="1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Potrebno je omogućiti ubacivanje slike sa mobitela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s-Latn-BA" b="1" i="1" dirty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b="1" i="1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Potrebno je omogućiti da građanin očita svoj identifikacioni dokument i da potpiše zahtjev na svom mobilnom uređaju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57150"/>
            <a:ext cx="441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200" b="1" dirty="0" smtClean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Nela želi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sz="2200" dirty="0" smtClean="0">
                <a:solidFill>
                  <a:srgbClr val="2B3990"/>
                </a:solidFill>
              </a:rPr>
              <a:t>Upravljati formama efikasno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sz="2200" dirty="0" smtClean="0">
                <a:solidFill>
                  <a:srgbClr val="2B3990"/>
                </a:solidFill>
              </a:rPr>
              <a:t>Olakšati interakciju građanima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sz="2200" dirty="0" smtClean="0">
                <a:solidFill>
                  <a:srgbClr val="2B3990"/>
                </a:solidFill>
              </a:rPr>
              <a:t>Ubrzati procese</a:t>
            </a:r>
          </a:p>
        </p:txBody>
      </p:sp>
    </p:spTree>
    <p:extLst>
      <p:ext uri="{BB962C8B-B14F-4D97-AF65-F5344CB8AC3E}">
        <p14:creationId xmlns:p14="http://schemas.microsoft.com/office/powerpoint/2010/main" val="110646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949</Words>
  <Application>Microsoft Office PowerPoint</Application>
  <PresentationFormat>On-screen Show (16:9)</PresentationFormat>
  <Paragraphs>184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맑은 고딕</vt:lpstr>
      <vt:lpstr>Arial</vt:lpstr>
      <vt:lpstr>Calibri</vt:lpstr>
      <vt:lpstr>굴림</vt:lpstr>
      <vt:lpstr>Myriad Pro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Tok procesa</vt:lpstr>
      <vt:lpstr>Visoka produktivnost dizajna</vt:lpstr>
      <vt:lpstr>Dizajn u Microsoft Word i Excel</vt:lpstr>
      <vt:lpstr>Cross-platform</vt:lpstr>
      <vt:lpstr>Pametni mobilni viewer</vt:lpstr>
      <vt:lpstr>Multi-screen viewer</vt:lpstr>
      <vt:lpstr>Na strani servera</vt:lpstr>
      <vt:lpstr>PowerPoint Presentation</vt:lpstr>
      <vt:lpstr>PowerPoint Presentation</vt:lpstr>
      <vt:lpstr>PowerPoint Presentation</vt:lpstr>
      <vt:lpstr>Ljepota jednostavnosti</vt:lpstr>
      <vt:lpstr>Can you ever go PAPERLESS?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Ferhat Dedic</dc:creator>
  <cp:lastModifiedBy>Ferhat Dedic</cp:lastModifiedBy>
  <cp:revision>43</cp:revision>
  <dcterms:created xsi:type="dcterms:W3CDTF">2006-08-16T00:00:00Z</dcterms:created>
  <dcterms:modified xsi:type="dcterms:W3CDTF">2019-03-31T20:35:02Z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a-eniss@microsoft.com</vt:lpwstr>
  </property>
  <property fmtid="{D5CDD505-2E9C-101B-9397-08002B2CF9AE}" pid="5" name="MSIP_Label_f42aa342-8706-4288-bd11-ebb85995028c_SetDate">
    <vt:lpwstr>2019-03-18T21:48:29.0581178Z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