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0" r:id="rId2"/>
    <p:sldId id="265" r:id="rId3"/>
    <p:sldId id="275" r:id="rId4"/>
    <p:sldId id="272" r:id="rId5"/>
    <p:sldId id="269" r:id="rId6"/>
    <p:sldId id="276" r:id="rId7"/>
    <p:sldId id="273" r:id="rId8"/>
    <p:sldId id="274" r:id="rId9"/>
    <p:sldId id="278" r:id="rId10"/>
    <p:sldId id="277" r:id="rId1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3399"/>
    <a:srgbClr val="3333CC"/>
    <a:srgbClr val="2B3990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658" y="62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F43DE2-D778-4B72-949F-E7A3D2533CFD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4BD322-0C4F-4EC0-A3D1-006AC7DC4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932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BD322-0C4F-4EC0-A3D1-006AC7DC497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938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BD322-0C4F-4EC0-A3D1-006AC7DC497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4850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BD322-0C4F-4EC0-A3D1-006AC7DC497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824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BD322-0C4F-4EC0-A3D1-006AC7DC497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6573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BD322-0C4F-4EC0-A3D1-006AC7DC497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5836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BD322-0C4F-4EC0-A3D1-006AC7DC497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9923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BD322-0C4F-4EC0-A3D1-006AC7DC497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0748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BD322-0C4F-4EC0-A3D1-006AC7DC497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8523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BD322-0C4F-4EC0-A3D1-006AC7DC497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142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MSIPCM5c5d44f0b10bdc294c790361" descr="{&quot;HashCode&quot;:2022693539,&quot;Placement&quot;:&quot;Footer&quot;,&quot;Top&quot;:389.725739,&quot;Left&quot;:0.0,&quot;SlideWidth&quot;:720,&quot;SlideHeight&quot;:405}"/>
          <p:cNvSpPr txBox="1"/>
          <p:nvPr userDrawn="1"/>
        </p:nvSpPr>
        <p:spPr>
          <a:xfrm>
            <a:off x="0" y="4949517"/>
            <a:ext cx="1187410" cy="19398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600" smtClean="0">
                <a:solidFill>
                  <a:srgbClr val="000000"/>
                </a:solidFill>
                <a:latin typeface="Calibri" panose="020F0502020204030204" pitchFamily="34" charset="0"/>
              </a:rPr>
              <a:t>SBERBANK BH - Povjerljivost C1
</a:t>
            </a:r>
            <a:endParaRPr lang="en-US" sz="6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hyperlink" Target="https://www.youtube.com/watch?v=NvJFluC3A5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vJFluC3A5s" TargetMode="Externa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PIe2auW9EMI" TargetMode="Externa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microsoft.com/office/2007/relationships/hdphoto" Target="../media/hdphoto1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6.png"/><Relationship Id="rId4" Type="http://schemas.openxmlformats.org/officeDocument/2006/relationships/image" Target="../media/image12.png"/><Relationship Id="rId9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1422"/>
          </a:xfrm>
          <a:prstGeom prst="rect">
            <a:avLst/>
          </a:prstGeom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3505200" y="3943350"/>
            <a:ext cx="5638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bs-Latn-BA" sz="2000" b="1" dirty="0" smtClean="0">
              <a:solidFill>
                <a:schemeClr val="bg1"/>
              </a:solidFill>
              <a:latin typeface="Bahnschrift SemiBold" panose="020B0502040204020203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l"/>
            <a:r>
              <a:rPr lang="bs-Latn-BA" sz="2400" b="1" dirty="0" smtClean="0">
                <a:solidFill>
                  <a:schemeClr val="bg1"/>
                </a:solidFill>
                <a:latin typeface="Bahnschrift SemiBold" panose="020B0502040204020203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Primjer uspješne digitalne transformacije</a:t>
            </a:r>
            <a:r>
              <a:rPr lang="en-US" sz="2000" b="1" dirty="0" smtClean="0">
                <a:solidFill>
                  <a:schemeClr val="bg1"/>
                </a:solidFill>
                <a:latin typeface="Bahnschrift SemiBold" panose="020B0502040204020203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/>
            </a:r>
            <a:br>
              <a:rPr lang="en-US" sz="2000" b="1" dirty="0" smtClean="0">
                <a:solidFill>
                  <a:schemeClr val="bg1"/>
                </a:solidFill>
                <a:latin typeface="Bahnschrift SemiBold" panose="020B0502040204020203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endParaRPr lang="en-US" sz="2000" b="1" dirty="0">
              <a:solidFill>
                <a:schemeClr val="bg1"/>
              </a:solidFill>
              <a:latin typeface="Bahnschrift SemiBold" panose="020B0502040204020203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" y="209550"/>
            <a:ext cx="487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4400" b="1" dirty="0" smtClean="0">
                <a:solidFill>
                  <a:schemeClr val="bg1"/>
                </a:solidFill>
                <a:latin typeface="Bahnschrift SemiBold" panose="020B0502040204020203" pitchFamily="34" charset="0"/>
                <a:ea typeface="MS PGothic" panose="020B0600070205080204" pitchFamily="34" charset="-128"/>
                <a:cs typeface="Microsoft Sans Serif" panose="020B0604020202020204" pitchFamily="34" charset="0"/>
              </a:rPr>
              <a:t>SBERBANK BH</a:t>
            </a:r>
            <a:endParaRPr lang="en-US" sz="4400" b="1" dirty="0">
              <a:solidFill>
                <a:schemeClr val="bg1"/>
              </a:solidFill>
              <a:latin typeface="Bahnschrift SemiBold" panose="020B0502040204020203" pitchFamily="34" charset="0"/>
              <a:ea typeface="MS PGothic" panose="020B0600070205080204" pitchFamily="34" charset="-128"/>
              <a:cs typeface="Microsoft Sans Serif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" y="4093517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1200" b="1" dirty="0" smtClean="0">
                <a:solidFill>
                  <a:schemeClr val="bg1"/>
                </a:solidFill>
                <a:latin typeface="Bahnschrift SemiBold" panose="020B0502040204020203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Merima Mahmutović, </a:t>
            </a:r>
            <a:r>
              <a:rPr lang="bs-Latn-BA" sz="1050" b="1" dirty="0">
                <a:solidFill>
                  <a:schemeClr val="bg1"/>
                </a:solidFill>
                <a:latin typeface="Bahnschrift SemiBold" panose="020B0502040204020203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</a:t>
            </a:r>
            <a:r>
              <a:rPr lang="bs-Latn-BA" sz="1050" b="1" dirty="0" smtClean="0">
                <a:solidFill>
                  <a:schemeClr val="bg1"/>
                </a:solidFill>
                <a:latin typeface="Bahnschrift SemiBold" panose="020B0502040204020203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irektor Sektora GBS</a:t>
            </a:r>
          </a:p>
          <a:p>
            <a:r>
              <a:rPr lang="bs-Latn-BA" sz="1200" b="1" dirty="0" smtClean="0">
                <a:solidFill>
                  <a:schemeClr val="bg1"/>
                </a:solidFill>
                <a:latin typeface="Bahnschrift SemiBold" panose="020B0502040204020203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Emir Aganović, </a:t>
            </a:r>
            <a:r>
              <a:rPr lang="bs-Latn-BA" sz="1000" b="1" dirty="0">
                <a:solidFill>
                  <a:schemeClr val="bg1"/>
                </a:solidFill>
                <a:latin typeface="Bahnschrift SemiBold" panose="020B0502040204020203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v</a:t>
            </a:r>
            <a:r>
              <a:rPr lang="bs-Latn-BA" sz="1000" b="1" dirty="0" smtClean="0">
                <a:solidFill>
                  <a:schemeClr val="bg1"/>
                </a:solidFill>
                <a:latin typeface="Bahnschrift SemiBold" panose="020B0502040204020203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oditelj </a:t>
            </a:r>
            <a:r>
              <a:rPr lang="bs-Latn-BA" sz="1000" b="1" dirty="0">
                <a:solidFill>
                  <a:schemeClr val="bg1"/>
                </a:solidFill>
                <a:latin typeface="Bahnschrift SemiBold" panose="020B0502040204020203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O</a:t>
            </a:r>
            <a:r>
              <a:rPr lang="bs-Latn-BA" sz="1000" b="1" dirty="0" smtClean="0">
                <a:solidFill>
                  <a:schemeClr val="bg1"/>
                </a:solidFill>
                <a:latin typeface="Bahnschrift SemiBold" panose="020B0502040204020203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djela </a:t>
            </a:r>
            <a:r>
              <a:rPr lang="bs-Latn-BA" sz="1000" b="1" dirty="0">
                <a:solidFill>
                  <a:schemeClr val="bg1"/>
                </a:solidFill>
                <a:latin typeface="Bahnschrift SemiBold" panose="020B0502040204020203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</a:t>
            </a:r>
            <a:r>
              <a:rPr lang="bs-Latn-BA" sz="1000" b="1" dirty="0" smtClean="0">
                <a:solidFill>
                  <a:schemeClr val="bg1"/>
                </a:solidFill>
                <a:latin typeface="Bahnschrift SemiBold" panose="020B0502040204020203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igurnost</a:t>
            </a:r>
            <a:endParaRPr lang="en-US" sz="1000" b="1" dirty="0">
              <a:solidFill>
                <a:schemeClr val="bg1"/>
              </a:solidFill>
              <a:latin typeface="Bahnschrift SemiBold" panose="020B0502040204020203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39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990600" y="514350"/>
            <a:ext cx="457200" cy="457200"/>
          </a:xfrm>
          <a:prstGeom prst="ellipse">
            <a:avLst/>
          </a:prstGeom>
          <a:solidFill>
            <a:schemeClr val="tx2">
              <a:lumMod val="40000"/>
              <a:lumOff val="60000"/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762582" y="558110"/>
            <a:ext cx="457200" cy="457200"/>
          </a:xfrm>
          <a:prstGeom prst="ellipse">
            <a:avLst/>
          </a:prstGeom>
          <a:solidFill>
            <a:schemeClr val="tx2">
              <a:lumMod val="40000"/>
              <a:lumOff val="60000"/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534564" y="208382"/>
            <a:ext cx="457200" cy="457200"/>
          </a:xfrm>
          <a:prstGeom prst="ellipse">
            <a:avLst/>
          </a:prstGeom>
          <a:solidFill>
            <a:schemeClr val="tx2">
              <a:lumMod val="40000"/>
              <a:lumOff val="60000"/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205671" y="929045"/>
            <a:ext cx="457200" cy="457200"/>
          </a:xfrm>
          <a:prstGeom prst="ellipse">
            <a:avLst/>
          </a:prstGeom>
          <a:solidFill>
            <a:schemeClr val="tx2">
              <a:lumMod val="40000"/>
              <a:lumOff val="60000"/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3477907" y="285750"/>
            <a:ext cx="457200" cy="457200"/>
          </a:xfrm>
          <a:prstGeom prst="ellipse">
            <a:avLst/>
          </a:prstGeom>
          <a:solidFill>
            <a:schemeClr val="tx2">
              <a:lumMod val="40000"/>
              <a:lumOff val="60000"/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2709952" y="1438361"/>
            <a:ext cx="457200" cy="457200"/>
          </a:xfrm>
          <a:prstGeom prst="ellipse">
            <a:avLst/>
          </a:prstGeom>
          <a:solidFill>
            <a:schemeClr val="tx2">
              <a:lumMod val="40000"/>
              <a:lumOff val="60000"/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1533982" y="1838376"/>
            <a:ext cx="457200" cy="457200"/>
          </a:xfrm>
          <a:prstGeom prst="ellipse">
            <a:avLst/>
          </a:prstGeom>
          <a:solidFill>
            <a:schemeClr val="tx2">
              <a:lumMod val="40000"/>
              <a:lumOff val="60000"/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5602107" y="1039732"/>
            <a:ext cx="457200" cy="457200"/>
          </a:xfrm>
          <a:prstGeom prst="ellipse">
            <a:avLst/>
          </a:prstGeom>
          <a:solidFill>
            <a:schemeClr val="tx2">
              <a:lumMod val="40000"/>
              <a:lumOff val="60000"/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4944943" y="346382"/>
            <a:ext cx="457200" cy="457200"/>
          </a:xfrm>
          <a:prstGeom prst="ellipse">
            <a:avLst/>
          </a:prstGeom>
          <a:solidFill>
            <a:schemeClr val="tx2">
              <a:lumMod val="40000"/>
              <a:lumOff val="60000"/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3929846" y="1782445"/>
            <a:ext cx="457200" cy="457200"/>
          </a:xfrm>
          <a:prstGeom prst="ellipse">
            <a:avLst/>
          </a:prstGeom>
          <a:solidFill>
            <a:schemeClr val="tx2">
              <a:lumMod val="40000"/>
              <a:lumOff val="60000"/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5505133" y="2724150"/>
            <a:ext cx="457200" cy="457200"/>
          </a:xfrm>
          <a:prstGeom prst="ellipse">
            <a:avLst/>
          </a:prstGeom>
          <a:solidFill>
            <a:schemeClr val="tx2">
              <a:lumMod val="40000"/>
              <a:lumOff val="60000"/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2780909" y="2995655"/>
            <a:ext cx="457200" cy="457200"/>
          </a:xfrm>
          <a:prstGeom prst="ellipse">
            <a:avLst/>
          </a:prstGeom>
          <a:solidFill>
            <a:schemeClr val="tx2">
              <a:lumMod val="40000"/>
              <a:lumOff val="60000"/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6705600" y="124349"/>
            <a:ext cx="457200" cy="457200"/>
          </a:xfrm>
          <a:prstGeom prst="ellipse">
            <a:avLst/>
          </a:prstGeom>
          <a:solidFill>
            <a:schemeClr val="tx2">
              <a:lumMod val="40000"/>
              <a:lumOff val="60000"/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200783" y="463652"/>
            <a:ext cx="4239241" cy="4267200"/>
            <a:chOff x="19052" y="2875642"/>
            <a:chExt cx="2229753" cy="2181679"/>
          </a:xfrm>
        </p:grpSpPr>
        <p:sp>
          <p:nvSpPr>
            <p:cNvPr id="30" name="Oval 29"/>
            <p:cNvSpPr/>
            <p:nvPr/>
          </p:nvSpPr>
          <p:spPr>
            <a:xfrm>
              <a:off x="137881" y="2976789"/>
              <a:ext cx="1981201" cy="1981200"/>
            </a:xfrm>
            <a:prstGeom prst="ellipse">
              <a:avLst/>
            </a:prstGeom>
            <a:solidFill>
              <a:srgbClr val="FF3399">
                <a:alpha val="27000"/>
              </a:srgb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s-Latn-BA" sz="8000" dirty="0" smtClean="0">
                  <a:latin typeface="Bahnschrift SemiBold" panose="020B0502040204020203" pitchFamily="34" charset="0"/>
                </a:rPr>
                <a:t>Q &amp; A</a:t>
              </a:r>
              <a:endParaRPr lang="en-AU" sz="8000" dirty="0">
                <a:latin typeface="Bahnschrift SemiBold" panose="020B0502040204020203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95732" y="3241672"/>
              <a:ext cx="1447800" cy="685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AU" sz="2000" dirty="0">
                <a:solidFill>
                  <a:srgbClr val="FFC000"/>
                </a:solidFill>
                <a:latin typeface="Bahnschrift SemiBold" panose="020B0502040204020203" pitchFamily="34" charset="0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9052" y="2875642"/>
              <a:ext cx="2229753" cy="2181679"/>
            </a:xfrm>
            <a:prstGeom prst="ellipse">
              <a:avLst/>
            </a:prstGeom>
            <a:noFill/>
            <a:ln w="3175"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5" name="Flowchart: Process 4"/>
          <p:cNvSpPr/>
          <p:nvPr/>
        </p:nvSpPr>
        <p:spPr>
          <a:xfrm>
            <a:off x="5196590" y="294973"/>
            <a:ext cx="3505200" cy="4216502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Latn-BA" sz="8000" dirty="0" smtClean="0">
                <a:latin typeface="Bahnschrift SemiBold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Hvala na pažnji!</a:t>
            </a:r>
            <a:endParaRPr lang="en-AU" sz="8000" dirty="0">
              <a:latin typeface="Bahnschrift SemiBold" panose="020B05020402040202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4981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/>
          </p:cNvPr>
          <p:cNvSpPr/>
          <p:nvPr/>
        </p:nvSpPr>
        <p:spPr>
          <a:xfrm>
            <a:off x="8001000" y="133350"/>
            <a:ext cx="9144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TextBox 7"/>
          <p:cNvSpPr txBox="1"/>
          <p:nvPr/>
        </p:nvSpPr>
        <p:spPr>
          <a:xfrm>
            <a:off x="4648200" y="3943350"/>
            <a:ext cx="4495800" cy="12001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bs-Latn-BA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133350"/>
            <a:ext cx="7162800" cy="68580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4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s-Latn-BA" sz="2000" b="1" dirty="0" smtClean="0">
                <a:latin typeface="Bahnschrift SemiBold" panose="020B0502040204020203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Sberbank najsnažniji bankarski brend u svijetu za 2018 godinu </a:t>
            </a:r>
          </a:p>
          <a:p>
            <a:pPr algn="ctr"/>
            <a:r>
              <a:rPr lang="bs-Latn-BA" sz="3200" b="1" dirty="0" smtClean="0">
                <a:latin typeface="Bahnschrift SemiBold" panose="020B0502040204020203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Brand Finance</a:t>
            </a:r>
            <a:endParaRPr lang="en-AU" sz="3200" b="1" dirty="0">
              <a:latin typeface="Bahnschrift SemiBold" panose="020B0502040204020203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198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NvJFluC3A5s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9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4298" t="19926" r="21533" b="15723"/>
          <a:stretch/>
        </p:blipFill>
        <p:spPr>
          <a:xfrm>
            <a:off x="0" y="-16226"/>
            <a:ext cx="9144000" cy="5158154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2367188" y="1515031"/>
            <a:ext cx="3261254" cy="3277072"/>
            <a:chOff x="2548085" y="1469068"/>
            <a:chExt cx="3060452" cy="3004577"/>
          </a:xfrm>
        </p:grpSpPr>
        <p:grpSp>
          <p:nvGrpSpPr>
            <p:cNvPr id="10" name="Group 9"/>
            <p:cNvGrpSpPr/>
            <p:nvPr/>
          </p:nvGrpSpPr>
          <p:grpSpPr>
            <a:xfrm>
              <a:off x="2548085" y="1469068"/>
              <a:ext cx="3048000" cy="3004577"/>
              <a:chOff x="19052" y="2875642"/>
              <a:chExt cx="2229753" cy="2181679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143327" y="2975881"/>
                <a:ext cx="1981201" cy="19812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  <a:alpha val="27000"/>
                </a:schemeClr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271646" y="3232414"/>
                <a:ext cx="1621065" cy="6858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bs-Latn-BA" sz="3200" dirty="0" smtClean="0">
                    <a:solidFill>
                      <a:srgbClr val="FFFF00"/>
                    </a:solidFill>
                    <a:latin typeface="Bahnschrift SemiBold" panose="020B0502040204020203" pitchFamily="34" charset="0"/>
                    <a:ea typeface="Microsoft Sans Serif" panose="020B0604020202020204" pitchFamily="34" charset="0"/>
                    <a:cs typeface="Microsoft Sans Serif" panose="020B0604020202020204" pitchFamily="34" charset="0"/>
                  </a:rPr>
                  <a:t>Disruption</a:t>
                </a:r>
                <a:r>
                  <a:rPr lang="bs-Latn-BA" sz="2000" dirty="0" smtClean="0">
                    <a:solidFill>
                      <a:srgbClr val="FFFF00"/>
                    </a:solidFill>
                    <a:latin typeface="Bahnschrift SemiBold" panose="020B0502040204020203" pitchFamily="34" charset="0"/>
                    <a:ea typeface="Microsoft Sans Serif" panose="020B0604020202020204" pitchFamily="34" charset="0"/>
                    <a:cs typeface="Microsoft Sans Serif" panose="020B0604020202020204" pitchFamily="34" charset="0"/>
                  </a:rPr>
                  <a:t> </a:t>
                </a:r>
              </a:p>
              <a:p>
                <a:r>
                  <a:rPr lang="bs-Latn-BA" sz="1400" dirty="0" smtClean="0">
                    <a:solidFill>
                      <a:srgbClr val="FFFF00"/>
                    </a:solidFill>
                    <a:latin typeface="Bahnschrift SemiBold" panose="020B0502040204020203" pitchFamily="34" charset="0"/>
                    <a:ea typeface="Microsoft Sans Serif" panose="020B0604020202020204" pitchFamily="34" charset="0"/>
                    <a:cs typeface="Microsoft Sans Serif" panose="020B0604020202020204" pitchFamily="34" charset="0"/>
                  </a:rPr>
                  <a:t>2018</a:t>
                </a:r>
                <a:endParaRPr lang="en-AU" sz="1400" dirty="0">
                  <a:solidFill>
                    <a:srgbClr val="FFFF00"/>
                  </a:solidFill>
                  <a:latin typeface="Bahnschrift SemiBold" panose="020B0502040204020203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35853" y="4011160"/>
                <a:ext cx="1271818" cy="6858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bs-Latn-BA" dirty="0" smtClean="0">
                    <a:solidFill>
                      <a:srgbClr val="FFFF00"/>
                    </a:solidFill>
                    <a:latin typeface="Microsoft Sans Serif" panose="020B0604020202020204" pitchFamily="34" charset="0"/>
                    <a:ea typeface="Microsoft Sans Serif" panose="020B0604020202020204" pitchFamily="34" charset="0"/>
                    <a:cs typeface="Microsoft Sans Serif" panose="020B0604020202020204" pitchFamily="34" charset="0"/>
                  </a:rPr>
                  <a:t>Disruption room</a:t>
                </a:r>
                <a:endParaRPr lang="en-AU" dirty="0">
                  <a:solidFill>
                    <a:srgbClr val="FFFF00"/>
                  </a:solidFill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endParaRPr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19052" y="2875642"/>
                <a:ext cx="2229753" cy="2181679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 flipV="1">
              <a:off x="2566670" y="2938328"/>
              <a:ext cx="3041867" cy="49425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4800600" y="438150"/>
            <a:ext cx="4262512" cy="4267200"/>
            <a:chOff x="5239215" y="-97825"/>
            <a:chExt cx="3554092" cy="3467784"/>
          </a:xfrm>
        </p:grpSpPr>
        <p:grpSp>
          <p:nvGrpSpPr>
            <p:cNvPr id="18" name="Group 17"/>
            <p:cNvGrpSpPr/>
            <p:nvPr/>
          </p:nvGrpSpPr>
          <p:grpSpPr>
            <a:xfrm>
              <a:off x="5258618" y="-97825"/>
              <a:ext cx="3534689" cy="3467784"/>
              <a:chOff x="19052" y="2875642"/>
              <a:chExt cx="2229753" cy="2181679"/>
            </a:xfrm>
          </p:grpSpPr>
          <p:sp>
            <p:nvSpPr>
              <p:cNvPr id="19" name="Oval 18"/>
              <p:cNvSpPr/>
              <p:nvPr/>
            </p:nvSpPr>
            <p:spPr>
              <a:xfrm>
                <a:off x="137881" y="2976789"/>
                <a:ext cx="1981201" cy="19812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  <a:alpha val="27000"/>
                </a:schemeClr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95732" y="3241672"/>
                <a:ext cx="1447800" cy="6858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bs-Latn-BA" sz="5400" dirty="0" smtClean="0">
                    <a:solidFill>
                      <a:srgbClr val="FFC000"/>
                    </a:solidFill>
                    <a:latin typeface="Bahnschrift SemiBold" panose="020B0502040204020203" pitchFamily="34" charset="0"/>
                    <a:ea typeface="Microsoft Sans Serif" panose="020B0604020202020204" pitchFamily="34" charset="0"/>
                    <a:cs typeface="Microsoft Sans Serif" panose="020B0604020202020204" pitchFamily="34" charset="0"/>
                  </a:rPr>
                  <a:t>AI</a:t>
                </a:r>
                <a:r>
                  <a:rPr lang="bs-Latn-BA" sz="4000" dirty="0" smtClean="0">
                    <a:solidFill>
                      <a:srgbClr val="FFC000"/>
                    </a:solidFill>
                    <a:latin typeface="Bahnschrift SemiBold" panose="020B0502040204020203" pitchFamily="34" charset="0"/>
                  </a:rPr>
                  <a:t> </a:t>
                </a:r>
              </a:p>
              <a:p>
                <a:r>
                  <a:rPr lang="bs-Latn-BA" sz="2000" dirty="0" smtClean="0">
                    <a:solidFill>
                      <a:srgbClr val="FFC000"/>
                    </a:solidFill>
                    <a:latin typeface="Bahnschrift SemiBold" panose="020B0502040204020203" pitchFamily="34" charset="0"/>
                  </a:rPr>
                  <a:t>2019</a:t>
                </a:r>
                <a:endParaRPr lang="en-AU" sz="2000" dirty="0">
                  <a:solidFill>
                    <a:srgbClr val="FFC000"/>
                  </a:solidFill>
                  <a:latin typeface="Bahnschrift SemiBold" panose="020B0502040204020203" pitchFamily="34" charset="0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295732" y="4016601"/>
                <a:ext cx="1447800" cy="6858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bs-Latn-BA" sz="2000" dirty="0" smtClean="0">
                    <a:solidFill>
                      <a:srgbClr val="FFC000"/>
                    </a:solidFill>
                    <a:latin typeface="Microsoft Sans Serif" panose="020B0604020202020204" pitchFamily="34" charset="0"/>
                    <a:ea typeface="Microsoft Sans Serif" panose="020B0604020202020204" pitchFamily="34" charset="0"/>
                    <a:cs typeface="Microsoft Sans Serif" panose="020B0604020202020204" pitchFamily="34" charset="0"/>
                  </a:rPr>
                  <a:t>Smart Multiboard</a:t>
                </a:r>
                <a:endParaRPr lang="en-AU" sz="1050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19052" y="2875642"/>
                <a:ext cx="2229753" cy="2181679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cxnSp>
          <p:nvCxnSpPr>
            <p:cNvPr id="23" name="Straight Connector 22"/>
            <p:cNvCxnSpPr/>
            <p:nvPr/>
          </p:nvCxnSpPr>
          <p:spPr>
            <a:xfrm>
              <a:off x="5239215" y="1678163"/>
              <a:ext cx="3534689" cy="10212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39" name="Rectangle 38"/>
          <p:cNvSpPr/>
          <p:nvPr/>
        </p:nvSpPr>
        <p:spPr>
          <a:xfrm>
            <a:off x="152400" y="267293"/>
            <a:ext cx="5197499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s-Latn-BA" sz="2400" dirty="0" smtClean="0">
                <a:latin typeface="Bahnschrift SemiBold" panose="020B0502040204020203" pitchFamily="34" charset="0"/>
              </a:rPr>
              <a:t>Bankarska industrija</a:t>
            </a:r>
          </a:p>
          <a:p>
            <a:r>
              <a:rPr lang="bs-Latn-BA" sz="2400" dirty="0" smtClean="0">
                <a:latin typeface="Bahnschrift SemiBold" panose="020B0502040204020203" pitchFamily="34" charset="0"/>
              </a:rPr>
              <a:t>Od agilnosti do vještačke inteligencije</a:t>
            </a:r>
            <a:endParaRPr lang="en-AU" sz="2400" dirty="0">
              <a:latin typeface="Bahnschrift SemiBold" panose="020B0502040204020203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97" y="2520085"/>
            <a:ext cx="2584928" cy="251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4696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39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10" y="1486583"/>
            <a:ext cx="2560603" cy="28052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83B24C90-9C57-4648-BC6B-E42FA05F4303" descr="Imag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37" r="29917"/>
          <a:stretch/>
        </p:blipFill>
        <p:spPr bwMode="auto">
          <a:xfrm>
            <a:off x="6266019" y="393206"/>
            <a:ext cx="2548127" cy="28052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33783" y="4343247"/>
            <a:ext cx="2795398" cy="750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s-Latn-BA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hnschrift SemiBold" panose="020B0502040204020203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Biometrijska </a:t>
            </a:r>
            <a:r>
              <a:rPr kumimoji="0" lang="bs-Latn-BA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hnschrift SemiBold" panose="020B0502040204020203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autentikacija </a:t>
            </a:r>
            <a:endParaRPr lang="bs-Latn-BA" sz="1200" b="1" dirty="0">
              <a:solidFill>
                <a:schemeClr val="bg1"/>
              </a:solidFill>
              <a:latin typeface="Bahnschrift SemiBold" panose="020B0502040204020203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s-Latn-BA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hnschrift SemiBold" panose="020B0502040204020203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mBanking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31" y="921495"/>
            <a:ext cx="2572327" cy="29517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Rectangle 10"/>
          <p:cNvSpPr/>
          <p:nvPr/>
        </p:nvSpPr>
        <p:spPr>
          <a:xfrm>
            <a:off x="3190138" y="4033436"/>
            <a:ext cx="2795398" cy="750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s-Latn-BA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hnschrift SemiBold" panose="020B0502040204020203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Nagrada Zlatni BAM </a:t>
            </a:r>
            <a:r>
              <a:rPr kumimoji="0" lang="bs-Latn-BA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hnschrift SemiBold" panose="020B0502040204020203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za najbolji digitalni projekat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237444" y="3562350"/>
            <a:ext cx="2942842" cy="750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s-Latn-BA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hnschrift SemiBold" panose="020B0502040204020203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Prvi c‘less ATM u BiH</a:t>
            </a:r>
            <a:endParaRPr kumimoji="0" lang="bs-Latn-BA" sz="1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ahnschrift SemiBold" panose="020B0502040204020203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903" y="403663"/>
            <a:ext cx="4563144" cy="3909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s-Latn-BA" sz="3200" dirty="0" smtClean="0">
                <a:latin typeface="Bahnschrift SemiBold" panose="020B0502040204020203" pitchFamily="34" charset="0"/>
              </a:rPr>
              <a:t>Sberbank BH </a:t>
            </a:r>
            <a:r>
              <a:rPr lang="bs-Latn-BA" sz="2800" dirty="0" smtClean="0">
                <a:latin typeface="Bahnschrift SemiBold" panose="020B0502040204020203" pitchFamily="34" charset="0"/>
              </a:rPr>
              <a:t>digitalna transformacija</a:t>
            </a:r>
            <a:endParaRPr lang="en-AU" sz="2800" dirty="0">
              <a:latin typeface="Bahnschrift SemiBold" panose="020B0502040204020203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990600" y="514350"/>
            <a:ext cx="457200" cy="457200"/>
          </a:xfrm>
          <a:prstGeom prst="ellipse">
            <a:avLst/>
          </a:prstGeom>
          <a:solidFill>
            <a:schemeClr val="tx2">
              <a:lumMod val="40000"/>
              <a:lumOff val="60000"/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Oval 14"/>
          <p:cNvSpPr/>
          <p:nvPr/>
        </p:nvSpPr>
        <p:spPr>
          <a:xfrm>
            <a:off x="1762582" y="558110"/>
            <a:ext cx="457200" cy="457200"/>
          </a:xfrm>
          <a:prstGeom prst="ellipse">
            <a:avLst/>
          </a:prstGeom>
          <a:solidFill>
            <a:schemeClr val="tx2">
              <a:lumMod val="40000"/>
              <a:lumOff val="60000"/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Oval 15"/>
          <p:cNvSpPr/>
          <p:nvPr/>
        </p:nvSpPr>
        <p:spPr>
          <a:xfrm>
            <a:off x="2534564" y="208382"/>
            <a:ext cx="457200" cy="457200"/>
          </a:xfrm>
          <a:prstGeom prst="ellipse">
            <a:avLst/>
          </a:prstGeom>
          <a:solidFill>
            <a:schemeClr val="tx2">
              <a:lumMod val="40000"/>
              <a:lumOff val="60000"/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Oval 16"/>
          <p:cNvSpPr/>
          <p:nvPr/>
        </p:nvSpPr>
        <p:spPr>
          <a:xfrm>
            <a:off x="205671" y="929045"/>
            <a:ext cx="457200" cy="457200"/>
          </a:xfrm>
          <a:prstGeom prst="ellipse">
            <a:avLst/>
          </a:prstGeom>
          <a:solidFill>
            <a:schemeClr val="tx2">
              <a:lumMod val="40000"/>
              <a:lumOff val="60000"/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Oval 17"/>
          <p:cNvSpPr/>
          <p:nvPr/>
        </p:nvSpPr>
        <p:spPr>
          <a:xfrm>
            <a:off x="3477907" y="285750"/>
            <a:ext cx="457200" cy="457200"/>
          </a:xfrm>
          <a:prstGeom prst="ellipse">
            <a:avLst/>
          </a:prstGeom>
          <a:solidFill>
            <a:schemeClr val="tx2">
              <a:lumMod val="40000"/>
              <a:lumOff val="60000"/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Oval 18"/>
          <p:cNvSpPr/>
          <p:nvPr/>
        </p:nvSpPr>
        <p:spPr>
          <a:xfrm>
            <a:off x="2709952" y="1438361"/>
            <a:ext cx="457200" cy="457200"/>
          </a:xfrm>
          <a:prstGeom prst="ellipse">
            <a:avLst/>
          </a:prstGeom>
          <a:solidFill>
            <a:schemeClr val="tx2">
              <a:lumMod val="40000"/>
              <a:lumOff val="60000"/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Oval 19"/>
          <p:cNvSpPr/>
          <p:nvPr/>
        </p:nvSpPr>
        <p:spPr>
          <a:xfrm>
            <a:off x="1533982" y="1838376"/>
            <a:ext cx="457200" cy="457200"/>
          </a:xfrm>
          <a:prstGeom prst="ellipse">
            <a:avLst/>
          </a:prstGeom>
          <a:solidFill>
            <a:schemeClr val="tx2">
              <a:lumMod val="40000"/>
              <a:lumOff val="60000"/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Oval 20"/>
          <p:cNvSpPr/>
          <p:nvPr/>
        </p:nvSpPr>
        <p:spPr>
          <a:xfrm>
            <a:off x="5602107" y="1039732"/>
            <a:ext cx="457200" cy="457200"/>
          </a:xfrm>
          <a:prstGeom prst="ellipse">
            <a:avLst/>
          </a:prstGeom>
          <a:solidFill>
            <a:schemeClr val="tx2">
              <a:lumMod val="40000"/>
              <a:lumOff val="60000"/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" name="Oval 21"/>
          <p:cNvSpPr/>
          <p:nvPr/>
        </p:nvSpPr>
        <p:spPr>
          <a:xfrm>
            <a:off x="4944943" y="346382"/>
            <a:ext cx="457200" cy="457200"/>
          </a:xfrm>
          <a:prstGeom prst="ellipse">
            <a:avLst/>
          </a:prstGeom>
          <a:solidFill>
            <a:schemeClr val="tx2">
              <a:lumMod val="40000"/>
              <a:lumOff val="60000"/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Oval 22"/>
          <p:cNvSpPr/>
          <p:nvPr/>
        </p:nvSpPr>
        <p:spPr>
          <a:xfrm>
            <a:off x="3962879" y="1895561"/>
            <a:ext cx="457200" cy="457200"/>
          </a:xfrm>
          <a:prstGeom prst="ellipse">
            <a:avLst/>
          </a:prstGeom>
          <a:solidFill>
            <a:schemeClr val="tx2">
              <a:lumMod val="40000"/>
              <a:lumOff val="60000"/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4" name="Oval 23"/>
          <p:cNvSpPr/>
          <p:nvPr/>
        </p:nvSpPr>
        <p:spPr>
          <a:xfrm>
            <a:off x="5505133" y="2724150"/>
            <a:ext cx="457200" cy="457200"/>
          </a:xfrm>
          <a:prstGeom prst="ellipse">
            <a:avLst/>
          </a:prstGeom>
          <a:solidFill>
            <a:schemeClr val="tx2">
              <a:lumMod val="40000"/>
              <a:lumOff val="60000"/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Oval 24"/>
          <p:cNvSpPr/>
          <p:nvPr/>
        </p:nvSpPr>
        <p:spPr>
          <a:xfrm>
            <a:off x="2780909" y="2995655"/>
            <a:ext cx="457200" cy="457200"/>
          </a:xfrm>
          <a:prstGeom prst="ellipse">
            <a:avLst/>
          </a:prstGeom>
          <a:solidFill>
            <a:schemeClr val="tx2">
              <a:lumMod val="40000"/>
              <a:lumOff val="60000"/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6" name="Oval 25"/>
          <p:cNvSpPr/>
          <p:nvPr/>
        </p:nvSpPr>
        <p:spPr>
          <a:xfrm>
            <a:off x="6705600" y="124349"/>
            <a:ext cx="457200" cy="457200"/>
          </a:xfrm>
          <a:prstGeom prst="ellipse">
            <a:avLst/>
          </a:prstGeom>
          <a:solidFill>
            <a:schemeClr val="tx2">
              <a:lumMod val="40000"/>
              <a:lumOff val="60000"/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97523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e2auW9EMI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-6096" y="7076"/>
            <a:ext cx="9150096" cy="5146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71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39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52252" t="28041" r="21132" b="18483"/>
          <a:stretch/>
        </p:blipFill>
        <p:spPr>
          <a:xfrm>
            <a:off x="2603616" y="589116"/>
            <a:ext cx="3773087" cy="454394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4579172"/>
            <a:ext cx="9144000" cy="564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Latn-BA" sz="2400" dirty="0" smtClean="0">
                <a:latin typeface="Bahnschrift SemiBold" panose="020B0502040204020203" pitchFamily="34" charset="0"/>
              </a:rPr>
              <a:t>5 razloga zašto je interna digitalizacija procesa neizbježna</a:t>
            </a:r>
            <a:endParaRPr lang="en-AU" sz="2400" dirty="0">
              <a:latin typeface="Bahnschrift SemiBold" panose="020B05020402040202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50676" y="2897613"/>
            <a:ext cx="2485571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s-Latn-BA" sz="1600" dirty="0" smtClean="0">
                <a:solidFill>
                  <a:srgbClr val="00B0F0"/>
                </a:solidFill>
                <a:latin typeface="Bahnschrift SemiBold" panose="020B0502040204020203" pitchFamily="34" charset="0"/>
              </a:rPr>
              <a:t>Smanjenje</a:t>
            </a:r>
          </a:p>
          <a:p>
            <a:r>
              <a:rPr lang="bs-Latn-BA" sz="1600" dirty="0" smtClean="0">
                <a:solidFill>
                  <a:srgbClr val="00B0F0"/>
                </a:solidFill>
                <a:latin typeface="Bahnschrift SemiBold" panose="020B0502040204020203" pitchFamily="34" charset="0"/>
              </a:rPr>
              <a:t>troškova</a:t>
            </a:r>
            <a:endParaRPr lang="en-AU" sz="1600" dirty="0">
              <a:solidFill>
                <a:srgbClr val="00B0F0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31280" y="1322202"/>
            <a:ext cx="2485571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s-Latn-BA" sz="1600" dirty="0" smtClean="0">
                <a:solidFill>
                  <a:schemeClr val="accent6">
                    <a:lumMod val="75000"/>
                  </a:schemeClr>
                </a:solidFill>
                <a:latin typeface="Bahnschrift SemiBold" panose="020B0502040204020203" pitchFamily="34" charset="0"/>
              </a:rPr>
              <a:t>Povećanje </a:t>
            </a:r>
          </a:p>
          <a:p>
            <a:r>
              <a:rPr lang="bs-Latn-BA" sz="1600" dirty="0" smtClean="0">
                <a:solidFill>
                  <a:schemeClr val="accent6">
                    <a:lumMod val="75000"/>
                  </a:schemeClr>
                </a:solidFill>
                <a:latin typeface="Bahnschrift SemiBold" panose="020B0502040204020203" pitchFamily="34" charset="0"/>
              </a:rPr>
              <a:t>efikasnosti</a:t>
            </a:r>
            <a:endParaRPr lang="en-AU" sz="1600" dirty="0">
              <a:solidFill>
                <a:schemeClr val="accent6">
                  <a:lumMod val="75000"/>
                </a:schemeClr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62514" y="190500"/>
            <a:ext cx="3018971" cy="476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Latn-BA" sz="1600" dirty="0" smtClean="0">
                <a:solidFill>
                  <a:srgbClr val="FFFF00"/>
                </a:solidFill>
                <a:latin typeface="Bahnschrift SemiBold" panose="020B0502040204020203" pitchFamily="34" charset="0"/>
              </a:rPr>
              <a:t>Povećanje produktivnosti</a:t>
            </a:r>
            <a:endParaRPr lang="en-AU" sz="1600" dirty="0">
              <a:solidFill>
                <a:srgbClr val="FFFF00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90585" y="1275422"/>
            <a:ext cx="1775277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bs-Latn-BA" sz="1600" dirty="0" smtClean="0">
                <a:solidFill>
                  <a:srgbClr val="FF3399"/>
                </a:solidFill>
                <a:latin typeface="Bahnschrift SemiBold" panose="020B0502040204020203" pitchFamily="34" charset="0"/>
              </a:rPr>
              <a:t>Korisničko iskustvo</a:t>
            </a:r>
            <a:endParaRPr lang="en-AU" sz="1600" dirty="0">
              <a:solidFill>
                <a:srgbClr val="FF3399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9891" y="2910096"/>
            <a:ext cx="1875971" cy="6094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bs-Latn-BA" sz="1600" dirty="0" smtClean="0">
                <a:solidFill>
                  <a:srgbClr val="92D050"/>
                </a:solidFill>
                <a:latin typeface="Bahnschrift SemiBold" panose="020B0502040204020203" pitchFamily="34" charset="0"/>
              </a:rPr>
              <a:t>Imamo veća očekivanja </a:t>
            </a:r>
            <a:endParaRPr lang="en-AU" sz="1600" dirty="0">
              <a:solidFill>
                <a:srgbClr val="92D050"/>
              </a:solidFill>
              <a:latin typeface="Bahnschrift SemiBold" panose="020B050204020402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247" y="2985466"/>
            <a:ext cx="427963" cy="4175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329984"/>
            <a:ext cx="362500" cy="362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505" y="679289"/>
            <a:ext cx="343895" cy="31907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964" y="1404382"/>
            <a:ext cx="369041" cy="36904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505" y="3028409"/>
            <a:ext cx="412159" cy="41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5660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39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00"/>
            <a:ext cx="9144000" cy="5135900"/>
          </a:xfrm>
          <a:prstGeom prst="rect">
            <a:avLst/>
          </a:prstGeom>
        </p:spPr>
      </p:pic>
      <p:sp>
        <p:nvSpPr>
          <p:cNvPr id="23" name="Rounded Rectangle 22"/>
          <p:cNvSpPr/>
          <p:nvPr/>
        </p:nvSpPr>
        <p:spPr>
          <a:xfrm>
            <a:off x="185247" y="2106210"/>
            <a:ext cx="1915504" cy="2795970"/>
          </a:xfrm>
          <a:prstGeom prst="roundRect">
            <a:avLst/>
          </a:prstGeom>
          <a:solidFill>
            <a:schemeClr val="accent1">
              <a:lumMod val="60000"/>
              <a:lumOff val="40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endParaRPr lang="bs-Latn-BA" sz="900" b="1" dirty="0">
              <a:solidFill>
                <a:schemeClr val="bg1"/>
              </a:solidFill>
              <a:latin typeface="Bahnschrift" panose="020B0502040204020203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792696" y="1373743"/>
            <a:ext cx="1867980" cy="277245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2262" y="1841665"/>
            <a:ext cx="581475" cy="58147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181" y="1131524"/>
            <a:ext cx="727010" cy="6131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7" name="Rectangle 26"/>
          <p:cNvSpPr/>
          <p:nvPr/>
        </p:nvSpPr>
        <p:spPr>
          <a:xfrm>
            <a:off x="2771" y="2417564"/>
            <a:ext cx="2286000" cy="446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s-Latn-BA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hnschrift SemiBold" panose="020B0502040204020203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WMS </a:t>
            </a:r>
            <a:r>
              <a:rPr kumimoji="0" lang="bs-Latn-BA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hnschrift SemiBold" panose="020B0502040204020203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digitalno arhiviranje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s-Latn-BA" sz="1600" b="1" dirty="0" smtClean="0">
                <a:solidFill>
                  <a:schemeClr val="bg1"/>
                </a:solidFill>
                <a:latin typeface="Bahnschrift" panose="020B0502040204020203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QR</a:t>
            </a:r>
            <a:r>
              <a:rPr lang="bs-Latn-BA" sz="1000" b="1" dirty="0" smtClean="0">
                <a:solidFill>
                  <a:schemeClr val="bg1"/>
                </a:solidFill>
                <a:latin typeface="Bahnschrift" panose="020B0502040204020203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code tehnologija</a:t>
            </a:r>
            <a:endParaRPr kumimoji="0" lang="bs-Latn-BA" sz="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ahnschrift" panose="020B0502040204020203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85248" y="3224965"/>
            <a:ext cx="1915504" cy="13393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s-Latn-BA" sz="1000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360 </a:t>
            </a:r>
            <a:r>
              <a:rPr lang="bs-Latn-BA" sz="1000" dirty="0">
                <a:solidFill>
                  <a:schemeClr val="bg1"/>
                </a:solidFill>
                <a:latin typeface="Bahnschrift Light" panose="020B0502040204020203" pitchFamily="34" charset="0"/>
              </a:rPr>
              <a:t>stepeni </a:t>
            </a:r>
            <a:r>
              <a:rPr lang="bs-Latn-BA" sz="1000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pregled dokumenata</a:t>
            </a:r>
          </a:p>
          <a:p>
            <a:pPr lvl="0"/>
            <a:endParaRPr lang="bs-Latn-BA" sz="1000" dirty="0" smtClean="0">
              <a:solidFill>
                <a:schemeClr val="bg1"/>
              </a:solidFill>
              <a:latin typeface="Bahnschrift Light" panose="020B0502040204020203" pitchFamily="34" charset="0"/>
            </a:endParaRPr>
          </a:p>
          <a:p>
            <a:pPr lvl="0"/>
            <a:r>
              <a:rPr lang="bs-Latn-BA" sz="1000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Bolja </a:t>
            </a:r>
            <a:r>
              <a:rPr lang="bs-Latn-BA" sz="1000" dirty="0">
                <a:solidFill>
                  <a:schemeClr val="bg1"/>
                </a:solidFill>
                <a:latin typeface="Bahnschrift Light" panose="020B0502040204020203" pitchFamily="34" charset="0"/>
              </a:rPr>
              <a:t>produktivnost </a:t>
            </a:r>
            <a:r>
              <a:rPr lang="bs-Latn-BA" sz="1000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zaposlenih</a:t>
            </a:r>
          </a:p>
          <a:p>
            <a:pPr lvl="0"/>
            <a:endParaRPr lang="bs-Latn-BA" sz="1000" dirty="0" smtClean="0">
              <a:solidFill>
                <a:schemeClr val="bg1"/>
              </a:solidFill>
              <a:latin typeface="Bahnschrift Light" panose="020B0502040204020203" pitchFamily="34" charset="0"/>
            </a:endParaRPr>
          </a:p>
          <a:p>
            <a:pPr lvl="0"/>
            <a:r>
              <a:rPr lang="bs-Latn-BA" sz="1000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Više </a:t>
            </a:r>
            <a:r>
              <a:rPr lang="bs-Latn-BA" sz="1000" dirty="0">
                <a:solidFill>
                  <a:schemeClr val="bg1"/>
                </a:solidFill>
                <a:latin typeface="Bahnschrift Light" panose="020B0502040204020203" pitchFamily="34" charset="0"/>
              </a:rPr>
              <a:t>vremena za pružanje dodatnih usluga klijentima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s-Latn-BA" sz="9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ahnschrift Light" panose="020B0502040204020203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792696" y="2611528"/>
            <a:ext cx="1867980" cy="12831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s-Latn-BA" sz="1100" dirty="0">
                <a:solidFill>
                  <a:schemeClr val="bg1"/>
                </a:solidFill>
                <a:latin typeface="Bahnschrift Light" panose="020B0502040204020203" pitchFamily="34" charset="0"/>
              </a:rPr>
              <a:t>Mail arhiva bez </a:t>
            </a:r>
            <a:r>
              <a:rPr lang="bs-Latn-BA" sz="1100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ograničenja</a:t>
            </a:r>
            <a:endParaRPr lang="bs-Latn-BA" sz="1100" dirty="0">
              <a:solidFill>
                <a:schemeClr val="bg1"/>
              </a:solidFill>
              <a:latin typeface="Bahnschrift Light" panose="020B0502040204020203" pitchFamily="34" charset="0"/>
            </a:endParaRPr>
          </a:p>
          <a:p>
            <a:pPr lvl="0"/>
            <a:endParaRPr lang="bs-Latn-BA" sz="1100" dirty="0" smtClean="0">
              <a:solidFill>
                <a:schemeClr val="bg1"/>
              </a:solidFill>
              <a:latin typeface="Bahnschrift Light" panose="020B0502040204020203" pitchFamily="34" charset="0"/>
            </a:endParaRPr>
          </a:p>
          <a:p>
            <a:pPr lvl="0"/>
            <a:r>
              <a:rPr lang="bs-Latn-BA" sz="1100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Brža </a:t>
            </a:r>
            <a:r>
              <a:rPr lang="bs-Latn-BA" sz="1100" dirty="0">
                <a:solidFill>
                  <a:schemeClr val="bg1"/>
                </a:solidFill>
                <a:latin typeface="Bahnschrift Light" panose="020B0502040204020203" pitchFamily="34" charset="0"/>
              </a:rPr>
              <a:t>i lakša </a:t>
            </a:r>
            <a:r>
              <a:rPr lang="bs-Latn-BA" sz="1100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komunikacija</a:t>
            </a:r>
            <a:endParaRPr lang="bs-Latn-BA" sz="1100" dirty="0">
              <a:solidFill>
                <a:schemeClr val="bg1"/>
              </a:solidFill>
              <a:latin typeface="Bahnschrift Light" panose="020B0502040204020203" pitchFamily="34" charset="0"/>
            </a:endParaRPr>
          </a:p>
          <a:p>
            <a:pPr lvl="0"/>
            <a:endParaRPr lang="bs-Latn-BA" sz="1100" dirty="0" smtClean="0">
              <a:solidFill>
                <a:schemeClr val="bg1"/>
              </a:solidFill>
              <a:latin typeface="Bahnschrift Light" panose="020B0502040204020203" pitchFamily="34" charset="0"/>
            </a:endParaRPr>
          </a:p>
          <a:p>
            <a:pPr lvl="0"/>
            <a:r>
              <a:rPr lang="bs-Latn-BA" sz="1100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Interni </a:t>
            </a:r>
            <a:r>
              <a:rPr lang="bs-Latn-BA" sz="1100" dirty="0">
                <a:solidFill>
                  <a:schemeClr val="bg1"/>
                </a:solidFill>
                <a:latin typeface="Bahnschrift Light" panose="020B0502040204020203" pitchFamily="34" charset="0"/>
              </a:rPr>
              <a:t>procesi u share </a:t>
            </a:r>
            <a:r>
              <a:rPr lang="bs-Latn-BA" sz="1100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point-u online</a:t>
            </a:r>
            <a:endParaRPr lang="bs-Latn-BA" sz="1100" dirty="0">
              <a:solidFill>
                <a:schemeClr val="bg1"/>
              </a:solidFill>
              <a:latin typeface="Bahnschrift Light" panose="020B0502040204020203" pitchFamily="34" charset="0"/>
            </a:endParaRPr>
          </a:p>
          <a:p>
            <a:pPr lvl="0"/>
            <a:endParaRPr lang="bs-Latn-BA" sz="1100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6200" y="643592"/>
            <a:ext cx="5257720" cy="3909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s-Latn-BA" sz="3600" dirty="0" smtClean="0">
                <a:latin typeface="Bahnschrift SemiBold" panose="020B0502040204020203" pitchFamily="34" charset="0"/>
              </a:rPr>
              <a:t>Digitalizacija internih procesa</a:t>
            </a:r>
            <a:endParaRPr lang="en-AU" sz="3600" dirty="0">
              <a:latin typeface="Bahnschrift SemiBold" panose="020B0502040204020203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836635" y="1802392"/>
            <a:ext cx="1780102" cy="446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s-Latn-BA" sz="105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hnschrift" panose="020B0502040204020203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Microsoft Office </a:t>
            </a:r>
            <a:r>
              <a:rPr kumimoji="0" lang="bs-Latn-BA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hnschrift" panose="020B0502040204020203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365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s-Latn-BA" b="1" dirty="0" smtClean="0">
                <a:solidFill>
                  <a:schemeClr val="bg1"/>
                </a:solidFill>
                <a:latin typeface="Bahnschrift" panose="020B0502040204020203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Cloud</a:t>
            </a:r>
            <a:endParaRPr kumimoji="0" lang="bs-Latn-BA" sz="1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ahnschrift" panose="020B0502040204020203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6326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7" grpId="0"/>
      <p:bldP spid="28" grpId="0"/>
      <p:bldP spid="29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39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2994" t="19324" r="9709" b="11111"/>
          <a:stretch/>
        </p:blipFill>
        <p:spPr>
          <a:xfrm>
            <a:off x="3276599" y="164403"/>
            <a:ext cx="2133600" cy="2672542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6200" y="209550"/>
            <a:ext cx="3352800" cy="1180514"/>
          </a:xfrm>
        </p:spPr>
        <p:txBody>
          <a:bodyPr>
            <a:noAutofit/>
          </a:bodyPr>
          <a:lstStyle/>
          <a:p>
            <a:pPr algn="l"/>
            <a:r>
              <a:rPr lang="bs-Latn-BA" sz="2800" dirty="0">
                <a:solidFill>
                  <a:schemeClr val="bg1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Digitalizacija i sigurnosni izazovi</a:t>
            </a:r>
            <a:endParaRPr lang="en-US" sz="2800" dirty="0">
              <a:solidFill>
                <a:schemeClr val="bg1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626330" y="209550"/>
            <a:ext cx="3289069" cy="11805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s-Latn-BA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j-ea"/>
                <a:cs typeface="Arial" panose="020B0604020202020204" pitchFamily="34" charset="0"/>
              </a:rPr>
              <a:t>Security &amp; Compliance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" panose="020B0502040204020203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85651" y="4148957"/>
            <a:ext cx="3048000" cy="685800"/>
          </a:xfrm>
          <a:prstGeom prst="roundRect">
            <a:avLst/>
          </a:prstGeom>
          <a:solidFill>
            <a:srgbClr val="FF3399">
              <a:alpha val="34000"/>
            </a:srgbClr>
          </a:solidFill>
          <a:ln>
            <a:noFill/>
          </a:ln>
          <a:effectLst>
            <a:glow rad="139700">
              <a:schemeClr val="accent1">
                <a:alpha val="40000"/>
              </a:schemeClr>
            </a:glow>
            <a:innerShdw blurRad="63500" dist="50800" dir="10800000">
              <a:prstClr val="black">
                <a:alpha val="49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s-Latn-BA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Neograničen</a:t>
            </a:r>
            <a:r>
              <a:rPr kumimoji="0" lang="bs-Latn-B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pristup</a:t>
            </a: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20542" y="1472323"/>
            <a:ext cx="3048000" cy="685800"/>
          </a:xfrm>
          <a:prstGeom prst="roundRect">
            <a:avLst/>
          </a:prstGeom>
          <a:solidFill>
            <a:srgbClr val="00B050">
              <a:alpha val="34000"/>
            </a:srgbClr>
          </a:solidFill>
          <a:ln>
            <a:noFill/>
          </a:ln>
          <a:effectLst>
            <a:glow rad="139700">
              <a:schemeClr val="accent1">
                <a:alpha val="40000"/>
              </a:schemeClr>
            </a:glow>
            <a:innerShdw blurRad="63500" dist="50800" dir="10800000">
              <a:prstClr val="black">
                <a:alpha val="49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s-Latn-B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Data protection i </a:t>
            </a:r>
            <a:r>
              <a:rPr kumimoji="0" lang="bs-Latn-BA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GDPR</a:t>
            </a:r>
            <a:endParaRPr kumimoji="0" lang="en-A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720542" y="2383435"/>
            <a:ext cx="3048000" cy="685800"/>
          </a:xfrm>
          <a:prstGeom prst="roundRect">
            <a:avLst/>
          </a:prstGeom>
          <a:solidFill>
            <a:srgbClr val="FFC000">
              <a:alpha val="34000"/>
            </a:srgbClr>
          </a:solidFill>
          <a:ln>
            <a:noFill/>
          </a:ln>
          <a:effectLst>
            <a:glow rad="139700">
              <a:schemeClr val="accent1">
                <a:alpha val="40000"/>
              </a:schemeClr>
            </a:glow>
            <a:innerShdw blurRad="63500" dist="50800" dir="10800000">
              <a:prstClr val="black">
                <a:alpha val="49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s-Latn-BA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Multi-faktorska autentikacija</a:t>
            </a:r>
            <a:endParaRPr kumimoji="0" lang="en-AU" sz="1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741324" y="3266196"/>
            <a:ext cx="3048000" cy="685800"/>
          </a:xfrm>
          <a:prstGeom prst="roundRect">
            <a:avLst/>
          </a:prstGeom>
          <a:solidFill>
            <a:srgbClr val="FFFF00">
              <a:alpha val="34000"/>
            </a:srgbClr>
          </a:solidFill>
          <a:ln>
            <a:noFill/>
          </a:ln>
          <a:effectLst>
            <a:glow rad="139700">
              <a:schemeClr val="accent1">
                <a:alpha val="40000"/>
              </a:schemeClr>
            </a:glow>
            <a:innerShdw blurRad="63500" dist="50800" dir="10800000">
              <a:prstClr val="black">
                <a:alpha val="49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s-Latn-B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Enkripcija podataka</a:t>
            </a: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741324" y="4148957"/>
            <a:ext cx="3048000" cy="685800"/>
          </a:xfrm>
          <a:prstGeom prst="roundRect">
            <a:avLst/>
          </a:prstGeom>
          <a:solidFill>
            <a:srgbClr val="FF3399">
              <a:alpha val="34000"/>
            </a:srgbClr>
          </a:solidFill>
          <a:ln>
            <a:noFill/>
          </a:ln>
          <a:effectLst>
            <a:glow rad="139700">
              <a:schemeClr val="accent1">
                <a:alpha val="40000"/>
              </a:schemeClr>
            </a:glow>
            <a:innerShdw blurRad="63500" dist="50800" dir="10800000">
              <a:prstClr val="black">
                <a:alpha val="49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s-Latn-B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Mobile device management</a:t>
            </a: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85651" y="1458280"/>
            <a:ext cx="3048000" cy="685800"/>
          </a:xfrm>
          <a:prstGeom prst="roundRect">
            <a:avLst/>
          </a:prstGeom>
          <a:solidFill>
            <a:srgbClr val="00B050">
              <a:alpha val="34000"/>
            </a:srgbClr>
          </a:solidFill>
          <a:ln>
            <a:noFill/>
          </a:ln>
          <a:effectLst>
            <a:glow rad="139700">
              <a:schemeClr val="accent1">
                <a:alpha val="40000"/>
              </a:schemeClr>
            </a:glow>
            <a:innerShdw blurRad="63500" dist="50800" dir="10800000">
              <a:prstClr val="black">
                <a:alpha val="49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s-Latn-B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Dozvola regulatora- </a:t>
            </a:r>
            <a:r>
              <a:rPr kumimoji="0" lang="bs-Latn-BA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FBA</a:t>
            </a: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85651" y="2338118"/>
            <a:ext cx="3048000" cy="685800"/>
          </a:xfrm>
          <a:prstGeom prst="roundRect">
            <a:avLst/>
          </a:prstGeom>
          <a:solidFill>
            <a:srgbClr val="FFC000">
              <a:alpha val="34000"/>
            </a:srgbClr>
          </a:solidFill>
          <a:ln>
            <a:noFill/>
          </a:ln>
          <a:effectLst>
            <a:glow rad="139700">
              <a:schemeClr val="accent1">
                <a:alpha val="40000"/>
              </a:schemeClr>
            </a:glow>
            <a:innerShdw blurRad="63500" dist="50800" dir="10800000">
              <a:prstClr val="black">
                <a:alpha val="49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s-Latn-B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Digitalizacija servisa i rizici</a:t>
            </a: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85651" y="3217956"/>
            <a:ext cx="3048000" cy="685800"/>
          </a:xfrm>
          <a:prstGeom prst="roundRect">
            <a:avLst/>
          </a:prstGeom>
          <a:solidFill>
            <a:srgbClr val="FFFF00">
              <a:alpha val="34000"/>
            </a:srgbClr>
          </a:solidFill>
          <a:ln>
            <a:noFill/>
          </a:ln>
          <a:effectLst>
            <a:glow rad="139700">
              <a:schemeClr val="accent1">
                <a:alpha val="40000"/>
              </a:schemeClr>
            </a:glow>
            <a:innerShdw blurRad="63500" dist="50800" dir="10800000">
              <a:prstClr val="black">
                <a:alpha val="49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s-Latn-BA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Cloud</a:t>
            </a:r>
            <a:r>
              <a:rPr kumimoji="0" lang="bs-Latn-B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servisi i sigurnost</a:t>
            </a: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9315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1946</TotalTime>
  <Words>170</Words>
  <Application>Microsoft Office PowerPoint</Application>
  <PresentationFormat>On-screen Show (16:9)</PresentationFormat>
  <Paragraphs>64</Paragraphs>
  <Slides>10</Slides>
  <Notes>9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MS PGothic</vt:lpstr>
      <vt:lpstr>Arial</vt:lpstr>
      <vt:lpstr>Bahnschrift</vt:lpstr>
      <vt:lpstr>Bahnschrift Light</vt:lpstr>
      <vt:lpstr>Bahnschrift SemiBold</vt:lpstr>
      <vt:lpstr>Calibri</vt:lpstr>
      <vt:lpstr>Microsoft Sans Serif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Digitalizacija i sigurnosni izazovi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Dino Bojadzija</dc:creator>
  <cp:lastModifiedBy>Merima Mahmutovic</cp:lastModifiedBy>
  <cp:revision>90</cp:revision>
  <dcterms:created xsi:type="dcterms:W3CDTF">2006-08-16T00:00:00Z</dcterms:created>
  <dcterms:modified xsi:type="dcterms:W3CDTF">2019-03-26T17:57:47Z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eccaca9-c565-4687-ab89-670d7189269d_Enabled">
    <vt:lpwstr>True</vt:lpwstr>
  </property>
  <property fmtid="{D5CDD505-2E9C-101B-9397-08002B2CF9AE}" pid="3" name="MSIP_Label_aeccaca9-c565-4687-ab89-670d7189269d_SiteId">
    <vt:lpwstr>2e1b18c0-6ae4-42f1-8d17-123e592a2480</vt:lpwstr>
  </property>
  <property fmtid="{D5CDD505-2E9C-101B-9397-08002B2CF9AE}" pid="4" name="MSIP_Label_aeccaca9-c565-4687-ab89-670d7189269d_Ref">
    <vt:lpwstr>https://api.informationprotection.azure.com/api/2e1b18c0-6ae4-42f1-8d17-123e592a2480</vt:lpwstr>
  </property>
  <property fmtid="{D5CDD505-2E9C-101B-9397-08002B2CF9AE}" pid="5" name="MSIP_Label_aeccaca9-c565-4687-ab89-670d7189269d_Owner">
    <vt:lpwstr>dinob@vbba.volksbank.ba</vt:lpwstr>
  </property>
  <property fmtid="{D5CDD505-2E9C-101B-9397-08002B2CF9AE}" pid="6" name="MSIP_Label_aeccaca9-c565-4687-ab89-670d7189269d_SetDate">
    <vt:lpwstr>2019-03-20T08:56:10.8766105+01:00</vt:lpwstr>
  </property>
  <property fmtid="{D5CDD505-2E9C-101B-9397-08002B2CF9AE}" pid="7" name="MSIP_Label_aeccaca9-c565-4687-ab89-670d7189269d_Name">
    <vt:lpwstr>Povjerljivost C1</vt:lpwstr>
  </property>
  <property fmtid="{D5CDD505-2E9C-101B-9397-08002B2CF9AE}" pid="8" name="MSIP_Label_aeccaca9-c565-4687-ab89-670d7189269d_Application">
    <vt:lpwstr>Microsoft Azure Information Protection</vt:lpwstr>
  </property>
  <property fmtid="{D5CDD505-2E9C-101B-9397-08002B2CF9AE}" pid="9" name="MSIP_Label_aeccaca9-c565-4687-ab89-670d7189269d_Extended_MSFT_Method">
    <vt:lpwstr>Automatic</vt:lpwstr>
  </property>
  <property fmtid="{D5CDD505-2E9C-101B-9397-08002B2CF9AE}" pid="10" name="Sensitivity">
    <vt:lpwstr>Povjerljivost C1</vt:lpwstr>
  </property>
</Properties>
</file>