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39"/>
  </p:notesMasterIdLst>
  <p:sldIdLst>
    <p:sldId id="288" r:id="rId6"/>
    <p:sldId id="289" r:id="rId7"/>
    <p:sldId id="291" r:id="rId8"/>
    <p:sldId id="292" r:id="rId9"/>
    <p:sldId id="293" r:id="rId10"/>
    <p:sldId id="294" r:id="rId11"/>
    <p:sldId id="303" r:id="rId12"/>
    <p:sldId id="296" r:id="rId13"/>
    <p:sldId id="297" r:id="rId14"/>
    <p:sldId id="298" r:id="rId15"/>
    <p:sldId id="299" r:id="rId16"/>
    <p:sldId id="304" r:id="rId17"/>
    <p:sldId id="312" r:id="rId18"/>
    <p:sldId id="313" r:id="rId19"/>
    <p:sldId id="301" r:id="rId20"/>
    <p:sldId id="314" r:id="rId21"/>
    <p:sldId id="315" r:id="rId22"/>
    <p:sldId id="316" r:id="rId23"/>
    <p:sldId id="317" r:id="rId24"/>
    <p:sldId id="305" r:id="rId25"/>
    <p:sldId id="318" r:id="rId26"/>
    <p:sldId id="319" r:id="rId27"/>
    <p:sldId id="320" r:id="rId28"/>
    <p:sldId id="310" r:id="rId29"/>
    <p:sldId id="321" r:id="rId30"/>
    <p:sldId id="322" r:id="rId31"/>
    <p:sldId id="308" r:id="rId32"/>
    <p:sldId id="323" r:id="rId33"/>
    <p:sldId id="324" r:id="rId34"/>
    <p:sldId id="325" r:id="rId35"/>
    <p:sldId id="326" r:id="rId36"/>
    <p:sldId id="327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87664" autoAdjust="0"/>
  </p:normalViewPr>
  <p:slideViewPr>
    <p:cSldViewPr snapToGrid="0">
      <p:cViewPr varScale="1">
        <p:scale>
          <a:sx n="144" d="100"/>
          <a:sy n="144" d="100"/>
        </p:scale>
        <p:origin x="23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63FEF-96E9-495E-A04D-21B53DF0918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A2B22-DD6B-46CA-A93F-FA5BD501C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5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r-Latn-BA" baseline="0" dirty="0" smtClean="0"/>
              <a:t>IAsyncEnumerable&lt;T&gt; - for async streams</a:t>
            </a:r>
          </a:p>
          <a:p>
            <a:pPr marL="171450" indent="-171450">
              <a:buFontTx/>
              <a:buChar char="-"/>
            </a:pPr>
            <a:r>
              <a:rPr lang="sr-Latn-BA" dirty="0" smtClean="0"/>
              <a:t>Reflection emit and</a:t>
            </a:r>
            <a:r>
              <a:rPr lang="sr-Latn-BA" baseline="0" dirty="0" smtClean="0"/>
              <a:t> capability APIs</a:t>
            </a:r>
            <a:r>
              <a:rPr lang="en-US" dirty="0" smtClean="0"/>
              <a:t> - for dynamic code generation</a:t>
            </a:r>
            <a:r>
              <a:rPr lang="sr-Latn-BA" dirty="0" smtClean="0"/>
              <a:t>, checks and generating</a:t>
            </a:r>
            <a:r>
              <a:rPr lang="sr-Latn-BA" baseline="0" dirty="0" smtClean="0"/>
              <a:t> code</a:t>
            </a:r>
          </a:p>
          <a:p>
            <a:pPr marL="171450" indent="-171450">
              <a:buFontTx/>
              <a:buChar char="-"/>
            </a:pPr>
            <a:r>
              <a:rPr lang="sr-Latn-BA" baseline="0" dirty="0" smtClean="0"/>
              <a:t>SIMD API 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using Intel SSE, SSE2, AVX2, ARM, ARM64 directly from managed code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moving from C++ portion of runtime to C#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better for JIT targeting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optimized basic operations in BCL, such as string comparison</a:t>
            </a:r>
          </a:p>
          <a:p>
            <a:pPr marL="171450" indent="-171450">
              <a:buFontTx/>
              <a:buChar char="-"/>
            </a:pPr>
            <a:r>
              <a:rPr lang="sr-Latn-BA" dirty="0" smtClean="0"/>
              <a:t>DbProviderFactories</a:t>
            </a:r>
            <a:r>
              <a:rPr lang="sr-Latn-BA" baseline="0" dirty="0" smtClean="0"/>
              <a:t> - use ADO.NET provider without knowing its type at compile type</a:t>
            </a: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8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r-Latn-BA" dirty="0" smtClean="0"/>
              <a:t>Check out</a:t>
            </a:r>
            <a:r>
              <a:rPr lang="sr-Latn-BA" baseline="0" dirty="0" smtClean="0"/>
              <a:t> the documentation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https://docs.microsoft.com/en-us/aspnet/core/razor-components/components?view=aspnetcore-3.0</a:t>
            </a:r>
          </a:p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05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r-Latn-BA" dirty="0" smtClean="0"/>
              <a:t>Endpoint routing</a:t>
            </a:r>
          </a:p>
          <a:p>
            <a:pPr marL="628650" lvl="1" indent="-171450">
              <a:buFontTx/>
              <a:buChar char="-"/>
            </a:pPr>
            <a:r>
              <a:rPr lang="sr-Latn-BA" dirty="0" smtClean="0"/>
              <a:t>Endpoint</a:t>
            </a:r>
            <a:r>
              <a:rPr lang="sr-Latn-BA" baseline="0" dirty="0" smtClean="0"/>
              <a:t> class, 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New MapXxx() extension methods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CORS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HealthChecks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75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SPA </a:t>
            </a:r>
            <a:r>
              <a:rPr lang="en-US" dirty="0" err="1" smtClean="0"/>
              <a:t>auth</a:t>
            </a:r>
            <a:r>
              <a:rPr lang="en-US" dirty="0" smtClean="0"/>
              <a:t> not available from VS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dotnet new react -au Individual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Angular template has at least one problem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React has multiple issues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42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65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2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38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84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71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r-Latn-BA" dirty="0" smtClean="0"/>
              <a:t>Current perfornance with ASP.NET Core 2.2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3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r-Latn-BA" dirty="0" smtClean="0"/>
              <a:t>Async streams</a:t>
            </a:r>
            <a:r>
              <a:rPr lang="sr-Latn-BA" baseline="0" dirty="0" smtClean="0"/>
              <a:t> - with IAsyncEnumerable&lt;T&gt;</a:t>
            </a:r>
          </a:p>
          <a:p>
            <a:pPr marL="171450" indent="-171450">
              <a:buFontTx/>
              <a:buChar char="-"/>
            </a:pPr>
            <a:r>
              <a:rPr lang="sr-Latn-BA" baseline="0" dirty="0" smtClean="0"/>
              <a:t>Floating point changes - alignment and fixes for platforms implementations</a:t>
            </a: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75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r-Latn-BA" dirty="0" smtClean="0"/>
              <a:t>Current perfornance with ASP.NET Core 2.2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99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26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6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7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6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r-Latn-BA" dirty="0" smtClean="0"/>
              <a:t>Span&lt;T&gt;</a:t>
            </a:r>
            <a:r>
              <a:rPr lang="sr-Latn-BA" baseline="0" dirty="0" smtClean="0"/>
              <a:t> added in .NET Core 2.1</a:t>
            </a:r>
          </a:p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8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r-Latn-BA" dirty="0" smtClean="0"/>
              <a:t>Tiered</a:t>
            </a:r>
          </a:p>
          <a:p>
            <a:pPr marL="628650" lvl="1" indent="-171450">
              <a:buFontTx/>
              <a:buChar char="-"/>
            </a:pPr>
            <a:r>
              <a:rPr lang="sr-Latn-BA" dirty="0" smtClean="0"/>
              <a:t>Optimize for both startup and throughput</a:t>
            </a:r>
          </a:p>
          <a:p>
            <a:pPr marL="628650" lvl="1" indent="-171450">
              <a:buFontTx/>
              <a:buChar char="-"/>
            </a:pPr>
            <a:r>
              <a:rPr lang="sr-Latn-BA" dirty="0" smtClean="0"/>
              <a:t>Was opt-in,</a:t>
            </a:r>
            <a:r>
              <a:rPr lang="sr-Latn-BA" baseline="0" dirty="0" smtClean="0"/>
              <a:t> </a:t>
            </a:r>
            <a:r>
              <a:rPr lang="sr-Latn-BA" dirty="0" smtClean="0"/>
              <a:t>under a switch in .NET Core 2.1 and 2.2</a:t>
            </a:r>
          </a:p>
          <a:p>
            <a:pPr marL="171450" indent="-171450">
              <a:buFontTx/>
              <a:buChar char="-"/>
            </a:pPr>
            <a:r>
              <a:rPr lang="sr-Latn-BA" dirty="0" smtClean="0"/>
              <a:t>ARM64</a:t>
            </a:r>
            <a:r>
              <a:rPr lang="sr-Latn-BA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Primary use case - IoT scenarios</a:t>
            </a:r>
          </a:p>
          <a:p>
            <a:pPr marL="628650" lvl="1" indent="-171450">
              <a:buFontTx/>
              <a:buChar char="-"/>
            </a:pPr>
            <a:r>
              <a:rPr lang="sr-Latn-BA" dirty="0" smtClean="0"/>
              <a:t>.NET</a:t>
            </a:r>
            <a:r>
              <a:rPr lang="sr-Latn-BA" baseline="0" dirty="0" smtClean="0"/>
              <a:t> Core 2.1 - added </a:t>
            </a:r>
            <a:r>
              <a:rPr lang="sr-Latn-BA" dirty="0" smtClean="0"/>
              <a:t>ARM32 for Linux</a:t>
            </a:r>
          </a:p>
          <a:p>
            <a:pPr marL="628650" lvl="1" indent="-171450">
              <a:buFontTx/>
              <a:buChar char="-"/>
            </a:pPr>
            <a:r>
              <a:rPr lang="sr-Latn-BA" dirty="0" smtClean="0"/>
              <a:t>.NET Core</a:t>
            </a:r>
            <a:r>
              <a:rPr lang="sr-Latn-BA" baseline="0" dirty="0" smtClean="0"/>
              <a:t> 2.2 - added ARM32 for Windows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1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r-Latn-BA" dirty="0" smtClean="0"/>
              <a:t>AssemblyDependencyResolver - for plugin scenarios, dynamically loaded assemblies</a:t>
            </a:r>
          </a:p>
          <a:p>
            <a:pPr marL="171450" indent="-171450">
              <a:buFontTx/>
              <a:buChar char="-"/>
            </a:pPr>
            <a:r>
              <a:rPr lang="sr-Latn-BA" baseline="0" dirty="0" smtClean="0"/>
              <a:t>Unloadability - for plugins, scripts, web sites</a:t>
            </a:r>
          </a:p>
          <a:p>
            <a:pPr marL="171450" indent="-171450">
              <a:buFontTx/>
              <a:buChar char="-"/>
            </a:pPr>
            <a:r>
              <a:rPr lang="sr-Latn-BA" baseline="0" dirty="0" smtClean="0"/>
              <a:t>Windows Native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P/Invoke since .NET Core 1.0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CoCreate COM APIs and Activate WinRT APIs in .NET Core 3.0</a:t>
            </a:r>
          </a:p>
          <a:p>
            <a:pPr marL="171450" indent="-171450">
              <a:buFontTx/>
              <a:buChar char="-"/>
            </a:pPr>
            <a:r>
              <a:rPr lang="sr-Latn-BA" baseline="0" dirty="0" smtClean="0"/>
              <a:t>NativeLibrary APIs - multiplatform</a:t>
            </a:r>
          </a:p>
          <a:p>
            <a:pPr marL="171450" indent="-171450">
              <a:buFontTx/>
              <a:buChar char="-"/>
            </a:pPr>
            <a:r>
              <a:rPr lang="sr-Latn-BA" baseline="0" dirty="0" smtClean="0"/>
              <a:t>Serial Port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Controlling Arduino with .NET using Raspberry Pi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Flash Arduino from Raspberry Pi</a:t>
            </a:r>
          </a:p>
          <a:p>
            <a:pPr marL="171450" lvl="0" indent="-171450">
              <a:buFontTx/>
              <a:buChar char="-"/>
            </a:pPr>
            <a:r>
              <a:rPr lang="sr-Latn-BA" baseline="0" dirty="0" smtClean="0"/>
              <a:t>System.Devices.Gpio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separate NuGet package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GPIO, PWM, SPI and I2C APIs</a:t>
            </a:r>
          </a:p>
          <a:p>
            <a:pPr marL="171450" lvl="0" indent="-171450">
              <a:buFontTx/>
              <a:buChar char="-"/>
            </a:pPr>
            <a:r>
              <a:rPr lang="sr-Latn-BA" baseline="0" dirty="0" smtClean="0"/>
              <a:t>TLS 1.3 - Linux only, with OpenSSL lib... Windows and macOS support will be provieded by respective operating system in future</a:t>
            </a:r>
          </a:p>
          <a:p>
            <a:pPr marL="171450" lvl="0" indent="-171450">
              <a:buFontTx/>
              <a:buChar char="-"/>
            </a:pPr>
            <a:r>
              <a:rPr lang="sr-Latn-BA" baseline="0" dirty="0" smtClean="0"/>
              <a:t>Crypthographic key import / export - various formats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4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r-Latn-BA" dirty="0" smtClean="0"/>
              <a:t>Why Windows</a:t>
            </a:r>
            <a:r>
              <a:rPr lang="sr-Latn-BA" baseline="0" dirty="0" smtClean="0"/>
              <a:t> Desktop on Core?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Performance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Side by side execution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Self-contained exe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BCL improvements</a:t>
            </a:r>
          </a:p>
          <a:p>
            <a:pPr marL="628650" lvl="1" indent="-171450">
              <a:buFontTx/>
              <a:buChar char="-"/>
            </a:pPr>
            <a:r>
              <a:rPr lang="sr-Latn-BA" baseline="0" dirty="0" smtClean="0"/>
              <a:t>Open-source</a:t>
            </a:r>
          </a:p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4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2B22-DD6B-46CA-A93F-FA5BD501CEA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8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0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9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93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6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2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84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2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990"/>
                </a:solidFill>
              </a:defRPr>
            </a:lvl1pPr>
            <a:lvl2pPr>
              <a:defRPr>
                <a:solidFill>
                  <a:srgbClr val="2B3990"/>
                </a:solidFill>
              </a:defRPr>
            </a:lvl2pPr>
            <a:lvl3pPr>
              <a:defRPr>
                <a:solidFill>
                  <a:srgbClr val="2B3990"/>
                </a:solidFill>
              </a:defRPr>
            </a:lvl3pPr>
            <a:lvl4pPr>
              <a:defRPr>
                <a:solidFill>
                  <a:srgbClr val="2B3990"/>
                </a:solidFill>
              </a:defRPr>
            </a:lvl4pPr>
            <a:lvl5pPr>
              <a:defRPr>
                <a:solidFill>
                  <a:srgbClr val="2B399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1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61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89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81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9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9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3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47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59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31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6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23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02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05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4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8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1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6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5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21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86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6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48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87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81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91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18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06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71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61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9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24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17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91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2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74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12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0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0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6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9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4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8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4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otnet/core/blob/master/Documentation/linux-setup.md" TargetMode="External"/><Relationship Id="rId5" Type="http://schemas.openxmlformats.org/officeDocument/2006/relationships/hyperlink" Target="https://github.com/dotnet/announcements/issues/82" TargetMode="External"/><Relationship Id="rId4" Type="http://schemas.openxmlformats.org/officeDocument/2006/relationships/hyperlink" Target="https://devblogs.microsoft.com/dotnet/tiered-compilation-preview-in-net-core-2-1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otnet/iot/tree/master/samples/serialport-arduino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github.com/dotnet/samples/pull/668/fil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otnet/samples/tree/master/core/extensions/ExcelDemo" TargetMode="External"/><Relationship Id="rId5" Type="http://schemas.openxmlformats.org/officeDocument/2006/relationships/hyperlink" Target="https://github.com/dotnet/samples/tree/master/core/tutorials/Unloading" TargetMode="External"/><Relationship Id="rId4" Type="http://schemas.openxmlformats.org/officeDocument/2006/relationships/hyperlink" Target="https://github.com/dotnet/samples/tree/master/core/extensions/AppWithPlugin" TargetMode="External"/><Relationship Id="rId9" Type="http://schemas.openxmlformats.org/officeDocument/2006/relationships/hyperlink" Target="https://github.com/dotnet/iot/blob/master/samples/README.m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blogs.microsoft.com/dotnet/how-to-port-desktop-applications-to-net-core-3-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aspnet/core/fundamentals/host/generic-host?view=aspnetcore-3.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aspnet/core/security/authentication/identity-api-authorization?view=aspnetcore-3.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reamr.azurewebsites.net/" TargetMode="External"/><Relationship Id="rId4" Type="http://schemas.openxmlformats.org/officeDocument/2006/relationships/hyperlink" Target="https://docs.microsoft.com/en-us/aspnet/core/signalr/streaming?view=aspnetcore-3.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github.com/grpc/grpc-dotne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ef/core/what-is-new/ef-core-3.0/breaking-chang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azor.net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ageofascent.com/2019/02/04/asp-net-core-saturating-10gbe-at-7-million-requests-per-second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aka.ms/aspnet/benchmark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evblogs.microsoft.com/aspnet/asp-net-core-updates-in-net-core-3-0-preview-3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devblogs.microsoft.com/dotnet/announcing-net-core-3-preview-3/" TargetMode="External"/><Relationship Id="rId12" Type="http://schemas.openxmlformats.org/officeDocument/2006/relationships/hyperlink" Target="https://live.asp.ne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blogs.microsoft.com/aspnet/aspnet-core-3-preview-2/" TargetMode="External"/><Relationship Id="rId11" Type="http://schemas.openxmlformats.org/officeDocument/2006/relationships/hyperlink" Target="https://devblogs.microsoft.com/aspnet/blazor-0-9-0-experimental-release-now-available/" TargetMode="External"/><Relationship Id="rId5" Type="http://schemas.openxmlformats.org/officeDocument/2006/relationships/hyperlink" Target="https://devblogs.microsoft.com/dotnet/announcing-net-core-3-preview-2/" TargetMode="External"/><Relationship Id="rId10" Type="http://schemas.openxmlformats.org/officeDocument/2006/relationships/hyperlink" Target="https://devblogs.microsoft.com/dotnet/announcing-net-standard-2-1/" TargetMode="External"/><Relationship Id="rId4" Type="http://schemas.openxmlformats.org/officeDocument/2006/relationships/hyperlink" Target="https://devblogs.microsoft.com/dotnet/announcing-net-core-3-preview-1-and-open-sourcing-windows-desktop-frameworks/" TargetMode="External"/><Relationship Id="rId9" Type="http://schemas.openxmlformats.org/officeDocument/2006/relationships/hyperlink" Target="https://docs.microsoft.com/en-us/ef/core/what-is-new/ef-core-3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miroslavpopovic/what-is-new-in-dotnet-core-3" TargetMode="External"/><Relationship Id="rId5" Type="http://schemas.openxmlformats.org/officeDocument/2006/relationships/hyperlink" Target="https://visualstudio.microsoft.com/vs/preview/" TargetMode="External"/><Relationship Id="rId4" Type="http://schemas.openxmlformats.org/officeDocument/2006/relationships/hyperlink" Target="https://dotnet.microsoft.com/download/dotnet-core/3.0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fiigii.com/2019/03/03/Hardware-intrinsic-in-NET-Core-3-0-Introduction/" TargetMode="External"/><Relationship Id="rId4" Type="http://schemas.openxmlformats.org/officeDocument/2006/relationships/hyperlink" Target="https://devblogs.microsoft.com/dotnet/using-net-hardware-intrinsics-api-to-accelerate-machine-learning-scenario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blogs.microsoft.com/dotnet/floating-point-parsing-and-formatting-improvements-in-net-core-3-0/" TargetMode="External"/><Relationship Id="rId5" Type="http://schemas.openxmlformats.org/officeDocument/2006/relationships/hyperlink" Target="https://docs.microsoft.com/en-us/dotnet/csharp/tutorials/generate-consume-asynchronous-stream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blogs.microsoft.com/dotnet/announcing-f-4-6-preview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github.com/dotnet/corefx/blob/master/src/System.Text.Json/roadmap/README.md" TargetMode="External"/><Relationship Id="rId4" Type="http://schemas.openxmlformats.org/officeDocument/2006/relationships/hyperlink" Target="https://github.com/dotnet/announcements/issues/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0125CA-B9E0-4F7E-95DC-FE0AB3ACC5A3}"/>
              </a:ext>
            </a:extLst>
          </p:cNvPr>
          <p:cNvSpPr txBox="1"/>
          <p:nvPr/>
        </p:nvSpPr>
        <p:spPr>
          <a:xfrm>
            <a:off x="203200" y="4990454"/>
            <a:ext cx="56896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9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Miroslav Popovic</a:t>
            </a:r>
            <a:br>
              <a:rPr lang="sr-Latn-BA" sz="29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sr-Latn-BA" sz="20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Technical Lead, Seavus</a:t>
            </a:r>
            <a:br>
              <a:rPr lang="sr-Latn-BA" sz="20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sr-Latn-BA" sz="24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sr-Latn-BA" sz="24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sr-Latn-BA" sz="14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https://miroslavpopovic.com</a:t>
            </a:r>
            <a:r>
              <a:rPr lang="bs-Latn-BA" sz="14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bs-Latn-BA" sz="14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sr-Latn-BA" sz="14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@miroslavpopovic</a:t>
            </a:r>
            <a:endParaRPr lang="bs-Latn-BA" sz="2400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0125CA-B9E0-4F7E-95DC-FE0AB3ACC5A3}"/>
              </a:ext>
            </a:extLst>
          </p:cNvPr>
          <p:cNvSpPr txBox="1"/>
          <p:nvPr/>
        </p:nvSpPr>
        <p:spPr>
          <a:xfrm>
            <a:off x="203200" y="2826027"/>
            <a:ext cx="568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54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What’s new in .NET Core 3.0</a:t>
            </a:r>
            <a:endParaRPr lang="en-US" sz="5400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bs-Latn-BA" sz="54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9" y="461618"/>
            <a:ext cx="2283178" cy="241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.NET Core tools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dotnet tools</a:t>
            </a: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dotnet-</a:t>
            </a:r>
            <a:r>
              <a:rPr lang="en-US" sz="20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tools.json</a:t>
            </a:r>
            <a:endParaRPr lang="en-US" sz="20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dotnet new tool-manifest</a:t>
            </a: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dotnet tool list (-g)</a:t>
            </a: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dotnet tool restore / run / install / uninstall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Dotnet build copies dependencies by default</a:t>
            </a: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need for dotnet publish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Tiered compilation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by default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ARM64 for Linux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status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en-US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 on Linux with Snap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setup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en-US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.NET Core other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AssemblyDependencyResolver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samples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Assembly </a:t>
            </a:r>
            <a:r>
              <a:rPr lang="en-US" sz="24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Unloadability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samples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en-US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Native Interop [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samples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en-US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DLLMap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Native image resolver events [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samples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Serial Port APIs supported on Linux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samples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en-US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System.Devices.Gpio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for </a:t>
            </a:r>
            <a:r>
              <a:rPr lang="en-US" sz="24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IoT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ports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samples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en-US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TLS 1.3 &amp; OpenSSL 1.1.1 on Linux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Cryptography</a:t>
            </a:r>
            <a:endParaRPr lang="sr-Latn-BA" sz="2400" dirty="0" smtClean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389" lvl="1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AES-GCM </a:t>
            </a:r>
            <a:r>
              <a:rPr lang="en-US" sz="20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AES-CCM</a:t>
            </a:r>
            <a:r>
              <a:rPr lang="sr-Latn-BA" sz="20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r-Latn-BA" sz="20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algorithms</a:t>
            </a:r>
          </a:p>
          <a:p>
            <a:pPr marL="914389" lvl="1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Cryptographic </a:t>
            </a:r>
            <a:r>
              <a:rPr lang="en-US" sz="20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import / export</a:t>
            </a:r>
          </a:p>
        </p:txBody>
      </p:sp>
    </p:spTree>
    <p:extLst>
      <p:ext uri="{BB962C8B-B14F-4D97-AF65-F5344CB8AC3E}">
        <p14:creationId xmlns:p14="http://schemas.microsoft.com/office/powerpoint/2010/main" val="13131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09" y="3008244"/>
            <a:ext cx="633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0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Windows Desktop</a:t>
            </a:r>
            <a:endParaRPr lang="bs-Latn-BA" sz="4400" dirty="0">
              <a:solidFill>
                <a:srgbClr val="2B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Windows Desktop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Forms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WPF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WinUI</a:t>
            </a:r>
            <a:endParaRPr lang="sr-Latn-BA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Open-source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How to port desktop applications to .NET Core 3.0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Tools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sr-Latn-BA" sz="28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d</a:t>
            </a:r>
            <a:r>
              <a:rPr lang="en-US" sz="28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otnet</a:t>
            </a:r>
            <a:r>
              <a:rPr lang="en-US" sz="28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 new </a:t>
            </a:r>
            <a:r>
              <a:rPr lang="en-US" sz="28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wpf</a:t>
            </a:r>
            <a:endParaRPr lang="en-US" sz="2800" dirty="0">
              <a:solidFill>
                <a:srgbClr val="2B3990"/>
              </a:solidFill>
              <a:latin typeface="Consolas" panose="020B0609020204030204" pitchFamily="49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sr-Latn-BA" sz="28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d</a:t>
            </a:r>
            <a:r>
              <a:rPr lang="en-US" sz="28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otnet</a:t>
            </a:r>
            <a:r>
              <a:rPr lang="en-US" sz="28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 new </a:t>
            </a:r>
            <a:r>
              <a:rPr lang="en-US" sz="28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winforms</a:t>
            </a:r>
            <a:endParaRPr lang="en-US" sz="2800" dirty="0">
              <a:solidFill>
                <a:srgbClr val="2B3990"/>
              </a:solidFill>
              <a:latin typeface="Consolas" panose="020B0609020204030204" pitchFamily="49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.NET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ore apps have </a:t>
            </a:r>
            <a:r>
              <a:rPr lang="sr-Latn-BA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BA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 by default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MSIX Deployment for </a:t>
            </a:r>
            <a:r>
              <a:rPr lang="sr-Latn-BA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BA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Desktop 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apps</a:t>
            </a:r>
            <a:endParaRPr lang="sr-Latn-BA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058" y="2402095"/>
            <a:ext cx="5325942" cy="36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609" y="3008244"/>
            <a:ext cx="633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0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ASP.NET Core</a:t>
            </a:r>
            <a:endParaRPr lang="bs-Latn-BA" sz="4400" dirty="0">
              <a:solidFill>
                <a:srgbClr val="2B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ASP.NET Core Razor Components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templates in VS 2019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.razor 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Hosting on server and client (</a:t>
            </a:r>
            <a:r>
              <a:rPr lang="en-US" sz="24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Blazor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JavaScript interop - </a:t>
            </a:r>
            <a:r>
              <a:rPr lang="en-US" sz="24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IJSRuntime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interface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 libraries for sharing components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MVC and Razor Pages </a:t>
            </a:r>
            <a:r>
              <a:rPr lang="en-US" sz="24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BA" sz="24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sz="2000" dirty="0" err="1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Html.RenderComponentAsync</a:t>
            </a:r>
            <a:r>
              <a:rPr lang="en-US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&lt;Counter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&gt;()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Server-side </a:t>
            </a:r>
            <a:r>
              <a:rPr lang="en-US" sz="24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prerendering</a:t>
            </a:r>
            <a:endParaRPr lang="en-US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Integrated with Endpoint routing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Built in support for forms and validation</a:t>
            </a:r>
            <a:endParaRPr lang="en-US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67" y="1864363"/>
            <a:ext cx="4237160" cy="2684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65" y="4534655"/>
            <a:ext cx="2706784" cy="22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ASP.NET Core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399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Json.NET removed from shared framework</a:t>
            </a: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services.AddMvc</a:t>
            </a:r>
            <a:r>
              <a:rPr lang="en-US" sz="24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().</a:t>
            </a:r>
            <a:r>
              <a:rPr lang="en-US" sz="24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AddNewtonsoftJson</a:t>
            </a:r>
            <a:r>
              <a:rPr lang="en-US" sz="24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();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Runtime compilation removed</a:t>
            </a: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depending on Roslyn, but can be added manually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System.IO.Pipelines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en-US" sz="28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HttpContext</a:t>
            </a:r>
            <a:endParaRPr lang="en-US" sz="2800" dirty="0">
              <a:solidFill>
                <a:srgbClr val="2B3990"/>
              </a:solidFill>
              <a:latin typeface="Consolas" panose="020B0609020204030204" pitchFamily="49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Generic host inside templates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docs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HostBuilder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instead </a:t>
            </a:r>
            <a:r>
              <a:rPr lang="en-US" sz="24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WebHostBuilder</a:t>
            </a:r>
            <a:endParaRPr lang="en-US" sz="2400" dirty="0">
              <a:solidFill>
                <a:srgbClr val="2B3990"/>
              </a:solidFill>
              <a:latin typeface="Consolas" panose="020B0609020204030204" pitchFamily="49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Endpoint routing improvements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 templates improvements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11140663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Upgraded Angular to version 7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 authentication with </a:t>
            </a:r>
            <a:r>
              <a:rPr lang="en-US" sz="32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IdentityServer</a:t>
            </a: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docs</a:t>
            </a: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marL="609585" lvl="1" defTabSz="1219170">
              <a:spcBef>
                <a:spcPct val="20000"/>
              </a:spcBef>
            </a:pPr>
            <a:r>
              <a:rPr lang="sr-Latn-BA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s</a:t>
            </a:r>
            <a:r>
              <a:rPr lang="en-US" sz="2000" dirty="0" err="1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ervices</a:t>
            </a:r>
            <a:r>
              <a:rPr lang="sr-Latn-BA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/>
            </a:r>
            <a:br>
              <a:rPr lang="sr-Latn-BA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</a:br>
            <a:r>
              <a:rPr lang="sr-Latn-BA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    </a:t>
            </a:r>
            <a:r>
              <a:rPr lang="en-US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.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AddIdentityServer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()</a:t>
            </a:r>
            <a:b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</a:br>
            <a:r>
              <a:rPr lang="sr-Latn-BA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    </a:t>
            </a:r>
            <a:r>
              <a:rPr lang="en-US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.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AddApiAuthorization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&lt;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ApplicationUser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ApplicationDbContext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&gt;();</a:t>
            </a:r>
          </a:p>
          <a:p>
            <a:pPr marL="609585" lvl="1" defTabSz="1219170">
              <a:spcBef>
                <a:spcPct val="20000"/>
              </a:spcBef>
            </a:pPr>
            <a:r>
              <a:rPr lang="sr-Latn-BA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s</a:t>
            </a:r>
            <a:r>
              <a:rPr lang="en-US" sz="2000" dirty="0" err="1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ervices</a:t>
            </a:r>
            <a:r>
              <a:rPr lang="sr-Latn-BA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/>
            </a:r>
            <a:br>
              <a:rPr lang="sr-Latn-BA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</a:br>
            <a:r>
              <a:rPr lang="sr-Latn-BA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    </a:t>
            </a:r>
            <a:r>
              <a:rPr lang="en-US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.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AddAuthentication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()</a:t>
            </a:r>
            <a:b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    .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AddIdentityServerJwt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8113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SignalR improvements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111406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8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lient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-to-server streaming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docs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sr-Latn-BA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https://streamr.azurewebsites.net/</a:t>
            </a:r>
            <a:r>
              <a:rPr lang="sr-Latn-BA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Endpoint Routing support</a:t>
            </a:r>
          </a:p>
          <a:p>
            <a:pPr marL="609585" lvl="1" defTabSz="1219170">
              <a:spcBef>
                <a:spcPct val="20000"/>
              </a:spcBef>
            </a:pP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app.UseRouting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(routes =&gt;</a:t>
            </a:r>
            <a:b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{</a:t>
            </a:r>
            <a:b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    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routes.MapApplication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();</a:t>
            </a:r>
            <a:b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    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routes.MapHub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&lt;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ChatHub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&gt;(“hubs/chat”);</a:t>
            </a:r>
            <a:b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});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 Polling for Java clients (if </a:t>
            </a:r>
            <a:r>
              <a:rPr lang="en-US" sz="28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WebSockets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aren’t supported)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4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09" y="3008244"/>
            <a:ext cx="633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0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Templates</a:t>
            </a:r>
            <a:endParaRPr lang="bs-Latn-BA" sz="4400" dirty="0">
              <a:solidFill>
                <a:srgbClr val="2B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Worker Service template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 running background processes</a:t>
            </a:r>
          </a:p>
          <a:p>
            <a:pPr marL="1066785" lvl="1" indent="-4572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Like Windows Service or Linux Daemon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Logging, DI, Configuration… </a:t>
            </a:r>
            <a:r>
              <a:rPr lang="sr-Latn-BA" sz="32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BA" sz="32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</a:t>
            </a: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without web dependencies</a:t>
            </a:r>
            <a:endParaRPr lang="en-US" sz="32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83" y="3165555"/>
            <a:ext cx="4888517" cy="33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gRPC template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HTTP/2 transport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Protocol Buffers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https://github.com/grpc/grpc-dotnet/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893" y="3180614"/>
            <a:ext cx="4966107" cy="33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Docker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Memory limits fix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Switch to Microsoft Container Registry (</a:t>
            </a:r>
            <a:r>
              <a:rPr lang="en-US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MCR)</a:t>
            </a:r>
            <a:r>
              <a:rPr lang="sr-Latn-BA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BA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BA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BA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FROM </a:t>
            </a:r>
            <a:r>
              <a:rPr lang="en-US" sz="24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mcr.microsoft.com/dotnet/core/sdk:3.0</a:t>
            </a:r>
            <a:endParaRPr lang="en-US" sz="2400" dirty="0">
              <a:solidFill>
                <a:srgbClr val="2B3990"/>
              </a:solidFill>
              <a:latin typeface="Consolas" panose="020B0609020204030204" pitchFamily="49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57" y="2718355"/>
            <a:ext cx="32004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09" y="3008244"/>
            <a:ext cx="633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0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Other</a:t>
            </a:r>
            <a:endParaRPr lang="bs-Latn-BA" sz="4400" dirty="0">
              <a:solidFill>
                <a:srgbClr val="2B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Entity Framework Core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 6.3 ported to .NET Core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Lots of 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breaking changes</a:t>
            </a:r>
            <a:endParaRPr lang="en-US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Cosmos DB support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LINQ improvements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C# 8 support </a:t>
            </a: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like </a:t>
            </a:r>
            <a:r>
              <a:rPr lang="en-US" sz="20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async</a:t>
            </a:r>
            <a:r>
              <a:rPr lang="en-US" sz="20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streams and </a:t>
            </a:r>
            <a:r>
              <a:rPr lang="en-US" sz="20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nullable</a:t>
            </a:r>
            <a:r>
              <a:rPr lang="en-US" sz="20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reference types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Database views reverse engineering - using Query types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Property bag entities</a:t>
            </a:r>
            <a:endParaRPr lang="sr-Latn-BA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 Core no longer part of ASP.NET Core shared framework</a:t>
            </a:r>
            <a:endParaRPr lang="en-US" sz="24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Blazor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84195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Full stack web development with C# and WebAssembly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https://blazor.net/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Still in experimental phase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Still no release date</a:t>
            </a:r>
          </a:p>
        </p:txBody>
      </p:sp>
    </p:spTree>
    <p:extLst>
      <p:ext uri="{BB962C8B-B14F-4D97-AF65-F5344CB8AC3E}">
        <p14:creationId xmlns:p14="http://schemas.microsoft.com/office/powerpoint/2010/main" val="3236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09" y="3008244"/>
            <a:ext cx="633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0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Closing Up...</a:t>
            </a:r>
            <a:endParaRPr lang="bs-Latn-BA" sz="4400" dirty="0">
              <a:solidFill>
                <a:srgbClr val="2B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Current performance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841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ASP.NET Core: Saturating 10GbE at 7+ million request/s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33" y="2539975"/>
            <a:ext cx="5791200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84" y="2539179"/>
            <a:ext cx="4317318" cy="1839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84" y="4890200"/>
            <a:ext cx="4403235" cy="1629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33" y="4442357"/>
            <a:ext cx="4281413" cy="20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Future performance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841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https://aka.ms/aspnet/benchmarks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65694" y="2475698"/>
            <a:ext cx="4788106" cy="1883935"/>
            <a:chOff x="838198" y="2584854"/>
            <a:chExt cx="4788106" cy="18839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2584854"/>
              <a:ext cx="4746797" cy="151460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38198" y="4099457"/>
              <a:ext cx="4788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BA" dirty="0" smtClean="0"/>
                <a:t>6 minutes, 64 connections, 120.000.000 requests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6" y="2475698"/>
            <a:ext cx="4138840" cy="1967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683635"/>
            <a:ext cx="3917910" cy="18558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58" y="4683635"/>
            <a:ext cx="4058841" cy="18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609" y="3008244"/>
            <a:ext cx="633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0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Standards and Languages</a:t>
            </a:r>
            <a:endParaRPr lang="bs-Latn-BA" sz="4400" dirty="0">
              <a:solidFill>
                <a:srgbClr val="2B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References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84195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Announcing .NET Core 3 Preview 1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Announcing .NET Core 3 Preview 2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ASP.NET Core updates in .NET Core 3.0 Preview 2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Announcing .NET Core 3 Preview 3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ASP.NET Core updates in .NET Core 3.0 Preview 3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What is new in EF Core 3.0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Announcing .NET Standard 2.1</a:t>
            </a:r>
            <a:endParaRPr lang="sr-Latn-BA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1"/>
              </a:rPr>
              <a:t>Blazor 0.9.0 experimental release now available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ASP.NET Community Standup - 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2"/>
              </a:rPr>
              <a:t>https://live.asp.net/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sr-Latn-BA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Conclusion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4" y="1864363"/>
            <a:ext cx="11730385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Bunch of new features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Performance, performance, performance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Play with it:</a:t>
            </a: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https://dotnet.microsoft.com/download/dotnet-core/3.0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https://visualstudio.microsoft.com/vs/preview/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952485" lvl="1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Options &gt; Projects and Solutions &gt; .NET Core &gt; </a:t>
            </a:r>
            <a:r>
              <a:rPr lang="sr-Latn-BA" sz="24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BA" sz="24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</a:t>
            </a:r>
            <a:r>
              <a:rPr lang="en-US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previews of .NET Core SDK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Release - l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ate Q3, 2019.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https://github.com/miroslavpopovic/what-is-new-in-dotnet-core-3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09" y="3008244"/>
            <a:ext cx="633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0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Thank you!</a:t>
            </a:r>
            <a:endParaRPr lang="bs-Latn-BA" sz="4400" dirty="0">
              <a:solidFill>
                <a:srgbClr val="2B399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0125CA-B9E0-4F7E-95DC-FE0AB3ACC5A3}"/>
              </a:ext>
            </a:extLst>
          </p:cNvPr>
          <p:cNvSpPr txBox="1"/>
          <p:nvPr/>
        </p:nvSpPr>
        <p:spPr>
          <a:xfrm>
            <a:off x="408609" y="4877810"/>
            <a:ext cx="56896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933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Miroslav Popovic</a:t>
            </a:r>
            <a:br>
              <a:rPr lang="sr-Latn-BA" sz="2933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sr-Latn-BA" sz="20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Technical Lead, Seavus</a:t>
            </a:r>
            <a:br>
              <a:rPr lang="sr-Latn-BA" sz="20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sr-Latn-BA" sz="24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sr-Latn-BA" sz="24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sr-Latn-BA" sz="14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https://miroslavpopovic.com</a:t>
            </a:r>
            <a:r>
              <a:rPr lang="bs-Latn-BA" sz="14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bs-Latn-BA" sz="14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sr-Latn-BA" sz="14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@miroslavpopovic</a:t>
            </a:r>
            <a:endParaRPr lang="bs-Latn-BA" sz="24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3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.NET Standard 2.1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616" y="1864363"/>
            <a:ext cx="6396383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Span&lt;T&gt;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Index and Range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IAsyncEnumerable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&lt;T&gt;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Reflection emit </a:t>
            </a:r>
            <a:r>
              <a:rPr kumimoji="0" lang="sr-Latn-B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capability APIs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SIMD</a:t>
            </a:r>
            <a:r>
              <a:rPr kumimoji="0" lang="sr-Latn-B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Hardware Intrinsics API </a:t>
            </a:r>
            <a:br>
              <a:rPr kumimoji="0" lang="sr-Latn-B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sr-Latn-B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kumimoji="0" lang="sr-Latn-B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post 1</a:t>
            </a:r>
            <a:r>
              <a:rPr kumimoji="0" lang="sr-Latn-B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sr-Latn-B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post 2</a:t>
            </a:r>
            <a:r>
              <a:rPr kumimoji="0" lang="sr-Latn-B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DbProviderFactories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No support in full .NET Framework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83" y="2552237"/>
            <a:ext cx="5405817" cy="26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40" y="2584763"/>
            <a:ext cx="2911160" cy="2911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C# 8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Index and Range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Async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streams [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tutorial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</a:t>
            </a:r>
            <a:r>
              <a:rPr lang="en-US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declarations</a:t>
            </a:r>
            <a:endParaRPr lang="sr-Latn-BA" sz="2800" dirty="0" smtClean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defTabSz="1219170">
              <a:spcBef>
                <a:spcPct val="20000"/>
              </a:spcBef>
            </a:pPr>
            <a:r>
              <a:rPr lang="sr-Latn-BA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    </a:t>
            </a:r>
            <a:r>
              <a:rPr lang="en-US" sz="2000" dirty="0" smtClean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using 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var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 reader = </a:t>
            </a:r>
            <a:r>
              <a:rPr lang="en-US" sz="2000" dirty="0" err="1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file.OpenText</a:t>
            </a:r>
            <a:r>
              <a:rPr lang="en-US" sz="2000" dirty="0">
                <a:solidFill>
                  <a:srgbClr val="2B399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();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Switch expressions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Default implementation for interface members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IEEE 754-2008 floating point API improvements [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introduction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708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42" y="2584763"/>
            <a:ext cx="2911158" cy="2911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F#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6" y="1864363"/>
            <a:ext cx="6396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F# 4.6 [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announcement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dotnet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fsi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- F# interactive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09" y="3008244"/>
            <a:ext cx="633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000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.NET Core BCL and Tools</a:t>
            </a:r>
            <a:endParaRPr lang="bs-Latn-BA" sz="4400" dirty="0">
              <a:solidFill>
                <a:srgbClr val="2B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JSON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System.Text.Json</a:t>
            </a:r>
            <a:endParaRPr lang="en-US" sz="32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90575" lvl="1" indent="-380990" defTabSz="121917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Utf8JsonReader</a:t>
            </a:r>
          </a:p>
          <a:p>
            <a:pPr marL="990575" lvl="1" indent="-380990" defTabSz="121917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Utf8JsonWriter</a:t>
            </a:r>
          </a:p>
          <a:p>
            <a:pPr marL="990575" lvl="1" indent="-380990" defTabSz="121917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JsonDocument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Upcoming: </a:t>
            </a:r>
          </a:p>
          <a:p>
            <a:pPr marL="990575" lvl="1" indent="-380990" defTabSz="121917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POCO </a:t>
            </a:r>
            <a:r>
              <a:rPr lang="en-US" sz="28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serializer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990575" lvl="1" indent="-380990" defTabSz="121917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POCO </a:t>
            </a:r>
            <a:r>
              <a:rPr lang="en-US" sz="28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deserializer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Announcement</a:t>
            </a: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/ </a:t>
            </a:r>
            <a:r>
              <a:rPr lang="en-US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Roadmap</a:t>
            </a:r>
            <a:endParaRPr lang="en-US" sz="32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19" y="2749827"/>
            <a:ext cx="2654898" cy="26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617" y="420756"/>
            <a:ext cx="762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733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BCL improvements</a:t>
            </a:r>
            <a:endParaRPr lang="sr-Latn-BA" sz="3733" dirty="0" smtClean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15" y="1864363"/>
            <a:ext cx="9126333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Span&lt;T&gt; and Memory&lt;T&gt; optimizations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String types optimized when used as </a:t>
            </a:r>
            <a:r>
              <a:rPr lang="sr-Latn-BA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BA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 smtClean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keys 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Dictionary&lt;</a:t>
            </a:r>
            <a:r>
              <a:rPr lang="en-US" sz="28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TKey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TValue&gt;</a:t>
            </a:r>
          </a:p>
          <a:p>
            <a:pPr marL="457189" lvl="0" indent="-457189" defTabSz="121917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Brotli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r-Latn-BA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compression </a:t>
            </a:r>
            <a:r>
              <a:rPr lang="en-US" sz="28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in </a:t>
            </a:r>
            <a:r>
              <a:rPr lang="en-US" sz="28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HttpClient</a:t>
            </a:r>
            <a:endParaRPr lang="en-US" sz="28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Custom 1">
      <a:dk1>
        <a:srgbClr val="2B399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8953"/>
      </a:hlink>
      <a:folHlink>
        <a:srgbClr val="93895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963</Words>
  <Application>Microsoft Office PowerPoint</Application>
  <PresentationFormat>Widescreen</PresentationFormat>
  <Paragraphs>230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Consolas</vt:lpstr>
      <vt:lpstr>Segoe UI</vt:lpstr>
      <vt:lpstr>5_Office Theme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.NET Core 3.0</dc:title>
  <dc:creator>Miroslav Popovic</dc:creator>
  <cp:lastModifiedBy>Miroslav Popovic</cp:lastModifiedBy>
  <cp:revision>241</cp:revision>
  <dcterms:created xsi:type="dcterms:W3CDTF">2019-02-27T20:14:15Z</dcterms:created>
  <dcterms:modified xsi:type="dcterms:W3CDTF">2019-03-19T20:08:46Z</dcterms:modified>
</cp:coreProperties>
</file>