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59" r:id="rId3"/>
    <p:sldId id="5771" r:id="rId4"/>
    <p:sldId id="5762" r:id="rId5"/>
    <p:sldId id="261" r:id="rId6"/>
    <p:sldId id="264" r:id="rId7"/>
    <p:sldId id="5761" r:id="rId8"/>
    <p:sldId id="5759" r:id="rId9"/>
    <p:sldId id="5758" r:id="rId10"/>
    <p:sldId id="5760" r:id="rId11"/>
    <p:sldId id="5772" r:id="rId12"/>
    <p:sldId id="256" r:id="rId13"/>
    <p:sldId id="5757" r:id="rId14"/>
    <p:sldId id="5763" r:id="rId15"/>
    <p:sldId id="5764" r:id="rId16"/>
    <p:sldId id="257" r:id="rId17"/>
    <p:sldId id="5765" r:id="rId18"/>
    <p:sldId id="5766" r:id="rId19"/>
    <p:sldId id="5767" r:id="rId20"/>
    <p:sldId id="5768" r:id="rId21"/>
    <p:sldId id="5769" r:id="rId22"/>
    <p:sldId id="258" r:id="rId23"/>
    <p:sldId id="26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F8F"/>
    <a:srgbClr val="2B399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13" y="5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7E187-A96A-4183-83DC-9F8F236A2480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CF6CE-CF6A-46DD-9933-BFAB4E726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cal-open-library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dynamics365/business-central/dev-itpro/developer/devenv-txt2al-too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jpg"/><Relationship Id="rId18" Type="http://schemas.openxmlformats.org/officeDocument/2006/relationships/image" Target="../media/image27.jpg"/><Relationship Id="rId26" Type="http://schemas.openxmlformats.org/officeDocument/2006/relationships/image" Target="../media/image35.jpg"/><Relationship Id="rId3" Type="http://schemas.openxmlformats.org/officeDocument/2006/relationships/image" Target="../media/image12.png"/><Relationship Id="rId21" Type="http://schemas.openxmlformats.org/officeDocument/2006/relationships/image" Target="../media/image30.jpg"/><Relationship Id="rId7" Type="http://schemas.openxmlformats.org/officeDocument/2006/relationships/image" Target="../media/image16.gif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5" Type="http://schemas.openxmlformats.org/officeDocument/2006/relationships/image" Target="../media/image34.jpg"/><Relationship Id="rId2" Type="http://schemas.openxmlformats.org/officeDocument/2006/relationships/image" Target="../media/image11.jpeg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29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jpg"/><Relationship Id="rId32" Type="http://schemas.openxmlformats.org/officeDocument/2006/relationships/image" Target="../media/image41.jpg"/><Relationship Id="rId5" Type="http://schemas.openxmlformats.org/officeDocument/2006/relationships/image" Target="../media/image14.gif"/><Relationship Id="rId15" Type="http://schemas.openxmlformats.org/officeDocument/2006/relationships/image" Target="../media/image24.jpg"/><Relationship Id="rId23" Type="http://schemas.openxmlformats.org/officeDocument/2006/relationships/image" Target="../media/image32.jpg"/><Relationship Id="rId28" Type="http://schemas.openxmlformats.org/officeDocument/2006/relationships/image" Target="../media/image37.jpg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31" Type="http://schemas.openxmlformats.org/officeDocument/2006/relationships/image" Target="../media/image40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14" Type="http://schemas.openxmlformats.org/officeDocument/2006/relationships/image" Target="../media/image23.gif"/><Relationship Id="rId22" Type="http://schemas.openxmlformats.org/officeDocument/2006/relationships/image" Target="../media/image31.jpg"/><Relationship Id="rId27" Type="http://schemas.openxmlformats.org/officeDocument/2006/relationships/image" Target="../media/image36.jpg"/><Relationship Id="rId30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152400" y="394335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Aleksandar Totović, Microsoft</a:t>
            </a:r>
            <a:endParaRPr lang="en-US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bs-Latn-BA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0DDD4-6F83-47D9-8CDD-98267300B3D3}"/>
              </a:ext>
            </a:extLst>
          </p:cNvPr>
          <p:cNvSpPr txBox="1"/>
          <p:nvPr/>
        </p:nvSpPr>
        <p:spPr>
          <a:xfrm>
            <a:off x="152400" y="142875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Kako lokalizovati </a:t>
            </a:r>
            <a:r>
              <a:rPr lang="sr-Latn-RS" sz="3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Dynamics 365 Business Central</a:t>
            </a:r>
            <a:endParaRPr lang="en-US" sz="3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6745" y="93155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Nove funkcionalnosti u prethodnom periodu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FA8E-BA35-449A-9B6E-7F68C2F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Cortana Intelligence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Inventory Forecast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Cash-flow Forecast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Intelligent Cloud Insights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Cognitive Services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Advance integration with Office 365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Embed Power BI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Embed Microsoft Flow</a:t>
            </a:r>
            <a:endParaRPr lang="sr-Latn-R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Other Features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9DD278-66B1-4C31-BE20-EF2FB7D93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367056"/>
            <a:ext cx="2362200" cy="2666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158F5-F7D5-4C00-929D-9EA74A105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388066"/>
            <a:ext cx="5022890" cy="2468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72660-68CA-4900-8198-2F033EF2D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388066"/>
            <a:ext cx="4876314" cy="3240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DEEFE-E8B1-4131-9749-0FC010230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009" y="1386974"/>
            <a:ext cx="2484281" cy="1876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CAC138-A22F-4D57-A42C-EF2348F13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086" y="2647950"/>
            <a:ext cx="5434204" cy="2266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3CC688-5971-42F9-94FD-FEB9B4694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1836" y="1276350"/>
            <a:ext cx="3973454" cy="2952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93D23A-6925-4DE2-94F6-AA30BFE3B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7728" y="1276350"/>
            <a:ext cx="4245217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A7948F-1BE5-48B2-A500-C6BB3CA59F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6273" y="1263428"/>
            <a:ext cx="4711223" cy="25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6745" y="93155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Nove funkcionalnosti u </a:t>
            </a:r>
            <a:r>
              <a:rPr lang="sr-Latn-RS" sz="28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Spring</a:t>
            </a:r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r-Latn-RS" sz="28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Releasu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FA8E-BA35-449A-9B6E-7F68C2F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4019550"/>
          </a:xfrm>
        </p:spPr>
        <p:txBody>
          <a:bodyPr>
            <a:noAutofit/>
          </a:bodyPr>
          <a:lstStyle/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Zastarelost ponuda</a:t>
            </a:r>
          </a:p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Spajanje duplikata kupaca, dobavljača i kontakata</a:t>
            </a:r>
          </a:p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Fokus na dokument</a:t>
            </a:r>
          </a:p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Masovni uvoz slika artikala</a:t>
            </a:r>
          </a:p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Personalizacija liste snimljenim filterima</a:t>
            </a:r>
          </a:p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Brže </a:t>
            </a:r>
            <a:r>
              <a:rPr lang="sr-Latn-RS" sz="205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skrolovanje</a:t>
            </a:r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velikog broja podataka</a:t>
            </a:r>
          </a:p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Unapređeno pretraživanje</a:t>
            </a:r>
          </a:p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Značajno unapređena personalizacija</a:t>
            </a:r>
          </a:p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Informacije u </a:t>
            </a:r>
            <a:r>
              <a:rPr lang="sr-Latn-RS" sz="205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Page</a:t>
            </a:r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i Tabeli</a:t>
            </a:r>
          </a:p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Performanse višestruko unapređene</a:t>
            </a:r>
          </a:p>
          <a:p>
            <a:r>
              <a:rPr lang="sr-Latn-RS" sz="205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… ovo je samo deo</a:t>
            </a:r>
            <a:endParaRPr lang="en-US" sz="205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0"/>
            <a:ext cx="441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What about localizations?</a:t>
            </a:r>
            <a:endParaRPr lang="en-US" sz="4400" dirty="0">
              <a:solidFill>
                <a:srgbClr val="2B3990"/>
              </a:solidFill>
            </a:endParaRPr>
          </a:p>
          <a:p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FA8E-BA35-449A-9B6E-7F68C2F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Od 01.04.2019., Dynamics NAV se više ne može prodavati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Dostupan je samo za postojeće korisnike koji žele da dodaju nove korisnike ili funkcionalnosti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Za nove korisnike, može se prodavati isključivo Dynamics 365 Business Central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Svi koji žele </a:t>
            </a: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upgrade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, mogu da urade samo na Dynamics 365 Business Central</a:t>
            </a:r>
          </a:p>
          <a:p>
            <a:pPr marL="0" indent="0">
              <a:buNone/>
            </a:pPr>
            <a:endParaRPr lang="sr-Latn-R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Kako ubuduće?</a:t>
            </a:r>
            <a:endParaRPr lang="en-U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FA8E-BA35-449A-9B6E-7F68C2F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Dynamics 365 Business Central je Dynamics NAV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+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Puno dodatnih funkcionalnosti</a:t>
            </a:r>
          </a:p>
          <a:p>
            <a:pPr marL="0" indent="0">
              <a:buNone/>
            </a:pPr>
            <a:endParaRPr lang="sr-Latn-R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U ponudi su sledeće verzije: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On-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premises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(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Perpetual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)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On-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premises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(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Subscription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)</a:t>
            </a:r>
          </a:p>
          <a:p>
            <a:pPr marL="400050" lvl="1" indent="0">
              <a:buNone/>
            </a:pP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SaaS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on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cloud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(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Subscription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51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FA8E-BA35-449A-9B6E-7F68C2F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On-</a:t>
            </a: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premises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se može lokalizovati isto kao i Dynamics NAV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Ali to nije preporuka… preporuka je </a:t>
            </a: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Extensions</a:t>
            </a:r>
            <a:endParaRPr lang="sr-Latn-R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Moguće je uraditi bez ikakvog problema… samo malo drugačije</a:t>
            </a:r>
          </a:p>
          <a:p>
            <a:pPr marL="0" indent="0">
              <a:buNone/>
            </a:pPr>
            <a:endParaRPr lang="sr-Latn-R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On-</a:t>
            </a: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premises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je već dostupan</a:t>
            </a:r>
          </a:p>
          <a:p>
            <a:pPr marL="0" indent="0">
              <a:buNone/>
            </a:pP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Cloud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verzija trenutno je dostupna u ograničenom broju zemalja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Moguće je prijaviti se da se radi </a:t>
            </a: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loalizacija</a:t>
            </a:r>
            <a:endParaRPr lang="sr-Latn-R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Ali za </a:t>
            </a: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cloud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, MORA </a:t>
            </a: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Extensions</a:t>
            </a:r>
            <a:endParaRPr lang="sr-Latn-R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1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0"/>
            <a:ext cx="3352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Preporuke kako početi</a:t>
            </a:r>
            <a:endParaRPr lang="bs-Latn-BA" sz="44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AppSource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D67C64-F084-4953-8C19-62F567FA81A7}"/>
              </a:ext>
            </a:extLst>
          </p:cNvPr>
          <p:cNvGrpSpPr/>
          <p:nvPr/>
        </p:nvGrpSpPr>
        <p:grpSpPr>
          <a:xfrm>
            <a:off x="76200" y="1149434"/>
            <a:ext cx="9041407" cy="3986664"/>
            <a:chOff x="76200" y="1149434"/>
            <a:chExt cx="9041407" cy="39866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5E3B61-26B9-4FD8-8BA7-A4D1C6F1B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149434"/>
              <a:ext cx="6441038" cy="398666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C6B5A4B-D1AB-4698-ABAF-DCDBEDEB6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5864" y="1149434"/>
              <a:ext cx="2501478" cy="18836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4B2A06-2F72-4A1E-BB01-2711CE8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5968" y="3234146"/>
              <a:ext cx="2523483" cy="19019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C02526-E319-403E-AB50-DEE6EC383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5047" y="3226744"/>
              <a:ext cx="2532191" cy="19093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39CD8-10C0-474D-81D8-71AEABB2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75599" y="3219342"/>
              <a:ext cx="2542008" cy="1916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9364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Šta zapravo smatramo pod lokalizacijom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FA8E-BA35-449A-9B6E-7F68C2F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200" b="1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Jezik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– sve funkcionalnosti i podrška na lokalnom jeziku</a:t>
            </a:r>
            <a:endParaRPr lang="sr-Latn-RS" sz="2200" b="1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sr-Latn-RS" sz="800" b="1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b="1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Zakonske obaveze 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– lokalne regulative koje svaka firma mora da ispoštuje, kao što su PDV, lokalno izveštavanje, </a:t>
            </a: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fiskalizacija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…</a:t>
            </a:r>
          </a:p>
          <a:p>
            <a:pPr marL="0" indent="0">
              <a:buNone/>
            </a:pPr>
            <a:endParaRPr lang="sr-Latn-RS" sz="8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b="1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Nacionalni standardi 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– integracije sa lokalnim ili nacionalnim bankama, elektronski platni promet, modeli adresa…</a:t>
            </a:r>
          </a:p>
          <a:p>
            <a:pPr marL="0" indent="0">
              <a:buNone/>
            </a:pPr>
            <a:endParaRPr lang="sr-Latn-RS" sz="8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b="1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Zahtevi tržišta 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– razni uobičajeni načini rada ili izveštavanja, navike u poslovanju… pokazati konkurentsku prednost u odnosu na lokalna rešenja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FEAAAF-AEA6-4E4B-85C4-E076CB88B0AD}"/>
              </a:ext>
            </a:extLst>
          </p:cNvPr>
          <p:cNvSpPr/>
          <p:nvPr/>
        </p:nvSpPr>
        <p:spPr>
          <a:xfrm>
            <a:off x="457200" y="1200150"/>
            <a:ext cx="762000" cy="38099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D3479B-537C-4259-906A-29D5D0FF20A0}"/>
              </a:ext>
            </a:extLst>
          </p:cNvPr>
          <p:cNvSpPr/>
          <p:nvPr/>
        </p:nvSpPr>
        <p:spPr>
          <a:xfrm>
            <a:off x="457200" y="1751932"/>
            <a:ext cx="2514600" cy="38099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97FFD4-30D3-4C61-9288-F36A9F3BE828}"/>
              </a:ext>
            </a:extLst>
          </p:cNvPr>
          <p:cNvSpPr/>
          <p:nvPr/>
        </p:nvSpPr>
        <p:spPr>
          <a:xfrm>
            <a:off x="457200" y="2629571"/>
            <a:ext cx="2895600" cy="38099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1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85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Validacija </a:t>
            </a:r>
            <a:r>
              <a:rPr lang="sr-Latn-RS" sz="28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</a:t>
            </a:r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-a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FA8E-BA35-449A-9B6E-7F68C2F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Tehnička validacija</a:t>
            </a:r>
          </a:p>
          <a:p>
            <a:pPr marL="400050" lvl="1" indent="0">
              <a:buNone/>
            </a:pP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App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se mora napraviti kao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Extension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, koristeći najbolju praksu razvoja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Ceo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App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mora imati prevod na lokalni jezik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Obezbediti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Help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na lokalnom jeziku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Sva podešavanja moraju biti postavljena kroz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Wizard</a:t>
            </a:r>
            <a:endParaRPr lang="sr-Latn-RS" sz="18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Svako polje i komanda mora imati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Tooltips</a:t>
            </a:r>
            <a:endParaRPr lang="sr-Latn-RS" sz="18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Spremiti testove i kod za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upgrade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za ceo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App</a:t>
            </a:r>
            <a:endParaRPr lang="sr-Latn-RS" sz="18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Pripremiti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RapidStart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paket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Marketing validacija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Obraditi i definisati ciljno tržište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Pripremiti video materijal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Uraditi fotografije najvažnijih delova sistema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Napraviti marketing dokumentaciju</a:t>
            </a:r>
          </a:p>
        </p:txBody>
      </p:sp>
    </p:spTree>
    <p:extLst>
      <p:ext uri="{BB962C8B-B14F-4D97-AF65-F5344CB8AC3E}">
        <p14:creationId xmlns:p14="http://schemas.microsoft.com/office/powerpoint/2010/main" val="5591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Obratiti pažnju na: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FA8E-BA35-449A-9B6E-7F68C2F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Morate urediti </a:t>
            </a:r>
            <a:r>
              <a:rPr lang="sr-Latn-RS" sz="2200" b="1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ApplicationArea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, tako da jasno navedene šta će se videti u Business Central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Ne možete koristiti </a:t>
            </a:r>
            <a:r>
              <a:rPr lang="sr-Latn-RS" sz="2200" b="1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.NET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, umesto toga: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Zahtevajte funkcionalnosti koje su vam neophodne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Koristiti Azure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Functions</a:t>
            </a:r>
            <a:endParaRPr lang="sr-Latn-RS" sz="18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Za izveštavanje, koristiti što više:</a:t>
            </a: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Excel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Addin</a:t>
            </a:r>
            <a:endParaRPr lang="sr-Latn-RS" sz="18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400050" lvl="1" indent="0">
              <a:buNone/>
            </a:pP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PowerBI</a:t>
            </a:r>
            <a:endParaRPr lang="sr-Latn-RS" sz="18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400050" lvl="1" indent="0">
              <a:buNone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Word </a:t>
            </a:r>
            <a:r>
              <a:rPr lang="sr-Latn-RS" sz="18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layout</a:t>
            </a:r>
            <a:endParaRPr lang="sr-Latn-RS" sz="18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Setujte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ispravno </a:t>
            </a:r>
            <a:r>
              <a:rPr lang="sr-Latn-RS" sz="2200" b="1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DataClassification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property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za sve nove tabele</a:t>
            </a:r>
          </a:p>
        </p:txBody>
      </p:sp>
    </p:spTree>
    <p:extLst>
      <p:ext uri="{BB962C8B-B14F-4D97-AF65-F5344CB8AC3E}">
        <p14:creationId xmlns:p14="http://schemas.microsoft.com/office/powerpoint/2010/main" val="17989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Feedback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FA8E-BA35-449A-9B6E-7F68C2F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Ukoliko imate ideje vezane za nove funkcionalnosti, nedostajuće </a:t>
            </a:r>
            <a:r>
              <a:rPr lang="sr-Latn-RS" sz="2200" dirty="0" err="1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evente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ili samo komentar/feedback: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  <a:hlinkClick r:id="rId3"/>
              </a:rPr>
              <a:t>https://github.com/Microsoft/cal-open-library</a:t>
            </a:r>
            <a:endParaRPr lang="sr-Latn-R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sr-Latn-R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Za konvertovanje iz C/AL u AL nema potpune automatizacije, ali može da pomogne: </a:t>
            </a:r>
            <a:r>
              <a:rPr lang="sr-Latn-RS" sz="2200" b="1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txt2al.exe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:</a:t>
            </a:r>
          </a:p>
          <a:p>
            <a:pPr lvl="1" indent="-342900">
              <a:buFont typeface="+mj-lt"/>
              <a:buAutoNum type="arabicPeriod"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Eksportovati objekte iz</a:t>
            </a:r>
            <a:r>
              <a:rPr lang="en-U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C/SIDE </a:t>
            </a: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u kao TXT</a:t>
            </a:r>
            <a:endParaRPr lang="en-US" sz="18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lvl="1" indent="-342900">
              <a:buFont typeface="+mj-lt"/>
              <a:buAutoNum type="arabicPeriod"/>
            </a:pPr>
            <a:r>
              <a:rPr lang="sr-Latn-RS" sz="18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Konvertovati objekte u novu sintaksu</a:t>
            </a:r>
          </a:p>
          <a:p>
            <a:pPr marL="0" indent="0">
              <a:buNone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  <a:hlinkClick r:id="rId4"/>
              </a:rPr>
              <a:t>https://docs.microsoft.com/en-us/dynamics365/business-central/dev-itpro/developer/devenv-txt2al-tool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7150"/>
            <a:ext cx="5181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Preporuka: napravite zajedničku lokalizaciju i za </a:t>
            </a:r>
            <a:r>
              <a:rPr lang="sr-Latn-RS" sz="40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cloud</a:t>
            </a:r>
            <a:r>
              <a:rPr lang="sr-Latn-RS" sz="40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 za on-</a:t>
            </a:r>
            <a:r>
              <a:rPr lang="sr-Latn-RS" sz="40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premises</a:t>
            </a:r>
            <a:endParaRPr lang="sr-Latn-RS" sz="40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sr-Latn-RS" sz="40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Jednostavnije održavanje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Konsultanti koriste samo jedno rešenje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Možete koristiti hibrid</a:t>
            </a:r>
            <a:endParaRPr lang="bs-Latn-BA" sz="3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E174CD-B033-414B-9385-3CF01A22278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3990"/>
          </a:solidFill>
          <a:ln>
            <a:solidFill>
              <a:srgbClr val="2B3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89D1-A436-4ED0-88C0-74D8341CB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2649"/>
            <a:ext cx="8229600" cy="838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51F8F"/>
                </a:solidFill>
              </a:rPr>
              <a:t>Why we did it?</a:t>
            </a:r>
          </a:p>
        </p:txBody>
      </p:sp>
    </p:spTree>
    <p:extLst>
      <p:ext uri="{BB962C8B-B14F-4D97-AF65-F5344CB8AC3E}">
        <p14:creationId xmlns:p14="http://schemas.microsoft.com/office/powerpoint/2010/main" val="19969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E4CCE-3BCB-464E-BC1D-6708FB6CF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 t="-735" r="12840" b="8296"/>
          <a:stretch/>
        </p:blipFill>
        <p:spPr>
          <a:xfrm>
            <a:off x="4466877" y="2603696"/>
            <a:ext cx="2194111" cy="2419801"/>
          </a:xfrm>
          <a:custGeom>
            <a:avLst/>
            <a:gdLst>
              <a:gd name="connsiteX0" fmla="*/ 0 w 2868787"/>
              <a:gd name="connsiteY0" fmla="*/ 0 h 2942542"/>
              <a:gd name="connsiteX1" fmla="*/ 2868787 w 2868787"/>
              <a:gd name="connsiteY1" fmla="*/ 0 h 2942542"/>
              <a:gd name="connsiteX2" fmla="*/ 2868787 w 2868787"/>
              <a:gd name="connsiteY2" fmla="*/ 2942542 h 2942542"/>
              <a:gd name="connsiteX3" fmla="*/ 0 w 2868787"/>
              <a:gd name="connsiteY3" fmla="*/ 2942542 h 294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8787" h="2942542">
                <a:moveTo>
                  <a:pt x="0" y="0"/>
                </a:moveTo>
                <a:lnTo>
                  <a:pt x="2868787" y="0"/>
                </a:lnTo>
                <a:lnTo>
                  <a:pt x="2868787" y="2942542"/>
                </a:lnTo>
                <a:lnTo>
                  <a:pt x="0" y="2942542"/>
                </a:lnTo>
                <a:close/>
              </a:path>
            </a:pathLst>
          </a:cu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753BD-EDA9-4AAC-BBCA-5B285D83B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19" t="15530" r="8846" b="5942"/>
          <a:stretch/>
        </p:blipFill>
        <p:spPr>
          <a:xfrm>
            <a:off x="6828339" y="2622940"/>
            <a:ext cx="2246727" cy="24900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A7A5F4-BC3F-49EA-9315-3EEA8E433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11" t="724" r="23311" b="1444"/>
          <a:stretch/>
        </p:blipFill>
        <p:spPr>
          <a:xfrm>
            <a:off x="147178" y="2704753"/>
            <a:ext cx="1957985" cy="2392398"/>
          </a:xfrm>
          <a:custGeom>
            <a:avLst/>
            <a:gdLst>
              <a:gd name="connsiteX0" fmla="*/ 0 w 2560052"/>
              <a:gd name="connsiteY0" fmla="*/ 0 h 3128046"/>
              <a:gd name="connsiteX1" fmla="*/ 2560052 w 2560052"/>
              <a:gd name="connsiteY1" fmla="*/ 0 h 3128046"/>
              <a:gd name="connsiteX2" fmla="*/ 2560052 w 2560052"/>
              <a:gd name="connsiteY2" fmla="*/ 3128046 h 3128046"/>
              <a:gd name="connsiteX3" fmla="*/ 0 w 2560052"/>
              <a:gd name="connsiteY3" fmla="*/ 3128046 h 312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052" h="3128046">
                <a:moveTo>
                  <a:pt x="0" y="0"/>
                </a:moveTo>
                <a:lnTo>
                  <a:pt x="2560052" y="0"/>
                </a:lnTo>
                <a:lnTo>
                  <a:pt x="2560052" y="3128046"/>
                </a:lnTo>
                <a:lnTo>
                  <a:pt x="0" y="3128046"/>
                </a:lnTo>
                <a:close/>
              </a:path>
            </a:pathLst>
          </a:cu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725CE-FDAC-4BB9-9771-13AECAE9F3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86" t="8122" r="43644" b="10741"/>
          <a:stretch/>
        </p:blipFill>
        <p:spPr>
          <a:xfrm>
            <a:off x="2318762" y="2665235"/>
            <a:ext cx="1957985" cy="2447736"/>
          </a:xfrm>
          <a:custGeom>
            <a:avLst/>
            <a:gdLst>
              <a:gd name="connsiteX0" fmla="*/ 0 w 2560052"/>
              <a:gd name="connsiteY0" fmla="*/ 0 h 2864466"/>
              <a:gd name="connsiteX1" fmla="*/ 2560052 w 2560052"/>
              <a:gd name="connsiteY1" fmla="*/ 0 h 2864466"/>
              <a:gd name="connsiteX2" fmla="*/ 2560052 w 2560052"/>
              <a:gd name="connsiteY2" fmla="*/ 2864466 h 2864466"/>
              <a:gd name="connsiteX3" fmla="*/ 0 w 2560052"/>
              <a:gd name="connsiteY3" fmla="*/ 2864466 h 286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052" h="2864466">
                <a:moveTo>
                  <a:pt x="0" y="0"/>
                </a:moveTo>
                <a:lnTo>
                  <a:pt x="2560052" y="0"/>
                </a:lnTo>
                <a:lnTo>
                  <a:pt x="2560052" y="2864466"/>
                </a:lnTo>
                <a:lnTo>
                  <a:pt x="0" y="2864466"/>
                </a:lnTo>
                <a:close/>
              </a:path>
            </a:pathLst>
          </a:custGeom>
          <a:solidFill>
            <a:schemeClr val="bg1"/>
          </a:solidFill>
        </p:spPr>
      </p:pic>
      <p:pic>
        <p:nvPicPr>
          <p:cNvPr id="8" name="Picture 7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4612AFA3-BD84-4185-A65B-DC84FBEC9F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7669" r="4534" b="3096"/>
          <a:stretch/>
        </p:blipFill>
        <p:spPr>
          <a:xfrm>
            <a:off x="147802" y="198515"/>
            <a:ext cx="1974775" cy="22903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A person sitting at a desk&#10;&#10;Description generated with very high confidence">
            <a:extLst>
              <a:ext uri="{FF2B5EF4-FFF2-40B4-BE49-F238E27FC236}">
                <a16:creationId xmlns:a16="http://schemas.microsoft.com/office/drawing/2014/main" id="{96BF0FDE-650A-4E16-AF39-661ED64D7D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1" t="4833" r="2986" b="7645"/>
          <a:stretch/>
        </p:blipFill>
        <p:spPr>
          <a:xfrm>
            <a:off x="4464081" y="198515"/>
            <a:ext cx="2172349" cy="22903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04059B9F-4FF2-40D3-9C6D-AC0985F005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19" r="34136" b="-219"/>
          <a:stretch/>
        </p:blipFill>
        <p:spPr>
          <a:xfrm>
            <a:off x="2306369" y="198515"/>
            <a:ext cx="1982773" cy="22903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2DE83-6A59-4BDE-A18B-AAF2E5D3A8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30" y="218187"/>
            <a:ext cx="2163220" cy="22707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AA3ED7-B9E2-4DC3-9D71-9685D11009AF}"/>
              </a:ext>
            </a:extLst>
          </p:cNvPr>
          <p:cNvSpPr/>
          <p:nvPr/>
        </p:nvSpPr>
        <p:spPr bwMode="auto">
          <a:xfrm>
            <a:off x="-76200" y="2178559"/>
            <a:ext cx="9327045" cy="72871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871" tIns="111897" rIns="139871" bIns="1118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32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1CD20-AEE3-43CA-BB06-D3B1577644D1}"/>
              </a:ext>
            </a:extLst>
          </p:cNvPr>
          <p:cNvSpPr/>
          <p:nvPr/>
        </p:nvSpPr>
        <p:spPr bwMode="auto">
          <a:xfrm rot="5400000">
            <a:off x="4479813" y="472150"/>
            <a:ext cx="222017" cy="9324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871" tIns="111897" rIns="139871" bIns="1118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32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2ED3B7-5C0B-47CF-A1A6-A3C3A94CD955}"/>
              </a:ext>
            </a:extLst>
          </p:cNvPr>
          <p:cNvSpPr txBox="1">
            <a:spLocks/>
          </p:cNvSpPr>
          <p:nvPr/>
        </p:nvSpPr>
        <p:spPr>
          <a:xfrm>
            <a:off x="-71534" y="2286319"/>
            <a:ext cx="9205769" cy="4708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 defTabSz="699157" fontAlgn="base">
              <a:spcAft>
                <a:spcPct val="0"/>
              </a:spcAft>
              <a:defRPr/>
            </a:pPr>
            <a:r>
              <a:rPr lang="en-US" sz="3060" spc="0" dirty="0">
                <a:solidFill>
                  <a:srgbClr val="3C3C41"/>
                </a:solidFill>
                <a:ea typeface="Segoe UI" panose="020B0502040204020203" pitchFamily="34" charset="0"/>
              </a:rPr>
              <a:t>Industries in Transition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26819A1-7424-4F39-82ED-AA41034CF019}"/>
              </a:ext>
            </a:extLst>
          </p:cNvPr>
          <p:cNvSpPr txBox="1">
            <a:spLocks/>
          </p:cNvSpPr>
          <p:nvPr/>
        </p:nvSpPr>
        <p:spPr>
          <a:xfrm>
            <a:off x="-71534" y="2280962"/>
            <a:ext cx="9205769" cy="4708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 defTabSz="699157" fontAlgn="base">
              <a:spcAft>
                <a:spcPct val="0"/>
              </a:spcAft>
              <a:defRPr/>
            </a:pPr>
            <a:r>
              <a:rPr lang="sr-Latn-RS" sz="3060" spc="0" dirty="0">
                <a:solidFill>
                  <a:srgbClr val="3C3C41"/>
                </a:solidFill>
                <a:latin typeface="Segoe UI Semibold"/>
                <a:ea typeface="Segoe UI" panose="020B0502040204020203" pitchFamily="34" charset="0"/>
              </a:rPr>
              <a:t>Tranzicije u svim delatnostima</a:t>
            </a:r>
            <a:endParaRPr lang="en-US" sz="3060" spc="0" dirty="0">
              <a:solidFill>
                <a:srgbClr val="3C3C41"/>
              </a:solidFill>
              <a:latin typeface="Segoe UI Semibold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8949 L 2.08333E-7 0.82384 " pathEditMode="relative" rAng="0" ptsTypes="AA">
                                      <p:cBhvr>
                                        <p:cTn id="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1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48148E-6 L 2.91667E-6 -0.04931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48148E-6 L 2.91667E-6 -0.04931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48148E-6 L 2.91667E-6 -0.04931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-1.85185E-6 L 0.00195 0.04537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2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48148E-6 L 2.91667E-6 -0.04931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1.48148E-6 L 3.33333E-6 0.0490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4.81481E-6 L 1.875E-6 0.04907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1.48148E-6 L 4.58333E-6 0.04907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Business Central </a:t>
            </a:r>
            <a:r>
              <a:rPr lang="sr-Latn-RS" sz="28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Roadmap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33ED9DA-000F-45D1-87B7-6DBFB8209685}"/>
              </a:ext>
            </a:extLst>
          </p:cNvPr>
          <p:cNvCxnSpPr>
            <a:cxnSpLocks/>
          </p:cNvCxnSpPr>
          <p:nvPr/>
        </p:nvCxnSpPr>
        <p:spPr>
          <a:xfrm>
            <a:off x="4378558" y="1163195"/>
            <a:ext cx="0" cy="3999355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A9499A6-57DB-4DD4-AF7E-4388F5F2EEA6}"/>
              </a:ext>
            </a:extLst>
          </p:cNvPr>
          <p:cNvSpPr/>
          <p:nvPr/>
        </p:nvSpPr>
        <p:spPr bwMode="auto">
          <a:xfrm>
            <a:off x="651" y="3077222"/>
            <a:ext cx="4644452" cy="324907"/>
          </a:xfrm>
          <a:prstGeom prst="rect">
            <a:avLst/>
          </a:prstGeom>
          <a:solidFill>
            <a:srgbClr val="E5E5E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06" tIns="107525" rIns="134406" bIns="1075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65" err="1">
              <a:gradFill>
                <a:gsLst>
                  <a:gs pos="2917">
                    <a:srgbClr val="4F5B6B"/>
                  </a:gs>
                  <a:gs pos="30000">
                    <a:srgbClr val="4F5B6B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216257-030E-406B-95C7-E9C210DB80DB}"/>
              </a:ext>
            </a:extLst>
          </p:cNvPr>
          <p:cNvSpPr/>
          <p:nvPr/>
        </p:nvSpPr>
        <p:spPr bwMode="auto">
          <a:xfrm>
            <a:off x="4076767" y="3077222"/>
            <a:ext cx="5066585" cy="323079"/>
          </a:xfrm>
          <a:prstGeom prst="rect">
            <a:avLst/>
          </a:prstGeom>
          <a:gradFill flip="none" rotWithShape="1">
            <a:gsLst>
              <a:gs pos="65000">
                <a:srgbClr val="3399A1"/>
              </a:gs>
              <a:gs pos="95000">
                <a:srgbClr val="E5E5E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06" tIns="107525" rIns="134406" bIns="1075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err="1">
              <a:gradFill>
                <a:gsLst>
                  <a:gs pos="2917">
                    <a:srgbClr val="4F5B6B"/>
                  </a:gs>
                  <a:gs pos="30000">
                    <a:srgbClr val="4F5B6B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42C58C1-9642-40F5-85BF-5454DBE11419}"/>
              </a:ext>
            </a:extLst>
          </p:cNvPr>
          <p:cNvCxnSpPr>
            <a:cxnSpLocks/>
          </p:cNvCxnSpPr>
          <p:nvPr/>
        </p:nvCxnSpPr>
        <p:spPr>
          <a:xfrm>
            <a:off x="215290" y="1650213"/>
            <a:ext cx="8756426" cy="0"/>
          </a:xfrm>
          <a:prstGeom prst="straightConnector1">
            <a:avLst/>
          </a:prstGeom>
          <a:ln w="25400">
            <a:solidFill>
              <a:schemeClr val="tx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loud">
            <a:extLst>
              <a:ext uri="{FF2B5EF4-FFF2-40B4-BE49-F238E27FC236}">
                <a16:creationId xmlns:a16="http://schemas.microsoft.com/office/drawing/2014/main" id="{659BC181-08B0-46F7-AB57-5E198F9532F8}"/>
              </a:ext>
            </a:extLst>
          </p:cNvPr>
          <p:cNvSpPr>
            <a:spLocks noChangeAspect="1"/>
          </p:cNvSpPr>
          <p:nvPr/>
        </p:nvSpPr>
        <p:spPr bwMode="auto">
          <a:xfrm>
            <a:off x="3604559" y="1825929"/>
            <a:ext cx="470556" cy="251334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38100" cap="sq">
            <a:solidFill>
              <a:srgbClr val="737D8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203" tIns="33601" rIns="67203" bIns="33601" numCol="1" anchor="t" anchorCtr="0" compatLnSpc="1">
            <a:prstTxWarp prst="textNoShape">
              <a:avLst/>
            </a:prstTxWarp>
          </a:bodyPr>
          <a:lstStyle/>
          <a:p>
            <a:pPr defTabSz="685537">
              <a:defRPr/>
            </a:pPr>
            <a:endParaRPr lang="en-US" sz="662">
              <a:gradFill>
                <a:gsLst>
                  <a:gs pos="2917">
                    <a:srgbClr val="4F5B6B"/>
                  </a:gs>
                  <a:gs pos="30000">
                    <a:srgbClr val="4F5B6B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51" name="building_1">
            <a:extLst>
              <a:ext uri="{FF2B5EF4-FFF2-40B4-BE49-F238E27FC236}">
                <a16:creationId xmlns:a16="http://schemas.microsoft.com/office/drawing/2014/main" id="{FCD6A3D5-39CC-4038-A532-C10D922CF33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4559" y="4060545"/>
            <a:ext cx="470556" cy="472476"/>
          </a:xfrm>
          <a:custGeom>
            <a:avLst/>
            <a:gdLst>
              <a:gd name="T0" fmla="*/ 140 w 245"/>
              <a:gd name="T1" fmla="*/ 246 h 246"/>
              <a:gd name="T2" fmla="*/ 245 w 245"/>
              <a:gd name="T3" fmla="*/ 0 h 246"/>
              <a:gd name="T4" fmla="*/ 105 w 245"/>
              <a:gd name="T5" fmla="*/ 69 h 246"/>
              <a:gd name="T6" fmla="*/ 0 w 245"/>
              <a:gd name="T7" fmla="*/ 246 h 246"/>
              <a:gd name="T8" fmla="*/ 105 w 245"/>
              <a:gd name="T9" fmla="*/ 69 h 246"/>
              <a:gd name="T10" fmla="*/ 58 w 245"/>
              <a:gd name="T11" fmla="*/ 203 h 246"/>
              <a:gd name="T12" fmla="*/ 45 w 245"/>
              <a:gd name="T13" fmla="*/ 246 h 246"/>
              <a:gd name="T14" fmla="*/ 198 w 245"/>
              <a:gd name="T15" fmla="*/ 203 h 246"/>
              <a:gd name="T16" fmla="*/ 185 w 245"/>
              <a:gd name="T17" fmla="*/ 246 h 246"/>
              <a:gd name="T18" fmla="*/ 179 w 245"/>
              <a:gd name="T19" fmla="*/ 29 h 246"/>
              <a:gd name="T20" fmla="*/ 172 w 245"/>
              <a:gd name="T21" fmla="*/ 38 h 246"/>
              <a:gd name="T22" fmla="*/ 179 w 245"/>
              <a:gd name="T23" fmla="*/ 33 h 246"/>
              <a:gd name="T24" fmla="*/ 214 w 245"/>
              <a:gd name="T25" fmla="*/ 29 h 246"/>
              <a:gd name="T26" fmla="*/ 206 w 245"/>
              <a:gd name="T27" fmla="*/ 38 h 246"/>
              <a:gd name="T28" fmla="*/ 214 w 245"/>
              <a:gd name="T29" fmla="*/ 33 h 246"/>
              <a:gd name="T30" fmla="*/ 179 w 245"/>
              <a:gd name="T31" fmla="*/ 99 h 246"/>
              <a:gd name="T32" fmla="*/ 172 w 245"/>
              <a:gd name="T33" fmla="*/ 107 h 246"/>
              <a:gd name="T34" fmla="*/ 179 w 245"/>
              <a:gd name="T35" fmla="*/ 103 h 246"/>
              <a:gd name="T36" fmla="*/ 214 w 245"/>
              <a:gd name="T37" fmla="*/ 99 h 246"/>
              <a:gd name="T38" fmla="*/ 206 w 245"/>
              <a:gd name="T39" fmla="*/ 107 h 246"/>
              <a:gd name="T40" fmla="*/ 214 w 245"/>
              <a:gd name="T41" fmla="*/ 103 h 246"/>
              <a:gd name="T42" fmla="*/ 179 w 245"/>
              <a:gd name="T43" fmla="*/ 134 h 246"/>
              <a:gd name="T44" fmla="*/ 172 w 245"/>
              <a:gd name="T45" fmla="*/ 142 h 246"/>
              <a:gd name="T46" fmla="*/ 179 w 245"/>
              <a:gd name="T47" fmla="*/ 137 h 246"/>
              <a:gd name="T48" fmla="*/ 214 w 245"/>
              <a:gd name="T49" fmla="*/ 134 h 246"/>
              <a:gd name="T50" fmla="*/ 206 w 245"/>
              <a:gd name="T51" fmla="*/ 142 h 246"/>
              <a:gd name="T52" fmla="*/ 214 w 245"/>
              <a:gd name="T53" fmla="*/ 137 h 246"/>
              <a:gd name="T54" fmla="*/ 179 w 245"/>
              <a:gd name="T55" fmla="*/ 169 h 246"/>
              <a:gd name="T56" fmla="*/ 172 w 245"/>
              <a:gd name="T57" fmla="*/ 177 h 246"/>
              <a:gd name="T58" fmla="*/ 179 w 245"/>
              <a:gd name="T59" fmla="*/ 172 h 246"/>
              <a:gd name="T60" fmla="*/ 214 w 245"/>
              <a:gd name="T61" fmla="*/ 169 h 246"/>
              <a:gd name="T62" fmla="*/ 206 w 245"/>
              <a:gd name="T63" fmla="*/ 177 h 246"/>
              <a:gd name="T64" fmla="*/ 214 w 245"/>
              <a:gd name="T65" fmla="*/ 172 h 246"/>
              <a:gd name="T66" fmla="*/ 179 w 245"/>
              <a:gd name="T67" fmla="*/ 64 h 246"/>
              <a:gd name="T68" fmla="*/ 172 w 245"/>
              <a:gd name="T69" fmla="*/ 73 h 246"/>
              <a:gd name="T70" fmla="*/ 179 w 245"/>
              <a:gd name="T71" fmla="*/ 68 h 246"/>
              <a:gd name="T72" fmla="*/ 214 w 245"/>
              <a:gd name="T73" fmla="*/ 64 h 246"/>
              <a:gd name="T74" fmla="*/ 206 w 245"/>
              <a:gd name="T75" fmla="*/ 73 h 246"/>
              <a:gd name="T76" fmla="*/ 214 w 245"/>
              <a:gd name="T77" fmla="*/ 68 h 246"/>
              <a:gd name="T78" fmla="*/ 39 w 245"/>
              <a:gd name="T79" fmla="*/ 100 h 246"/>
              <a:gd name="T80" fmla="*/ 31 w 245"/>
              <a:gd name="T81" fmla="*/ 108 h 246"/>
              <a:gd name="T82" fmla="*/ 39 w 245"/>
              <a:gd name="T83" fmla="*/ 104 h 246"/>
              <a:gd name="T84" fmla="*/ 74 w 245"/>
              <a:gd name="T85" fmla="*/ 100 h 246"/>
              <a:gd name="T86" fmla="*/ 66 w 245"/>
              <a:gd name="T87" fmla="*/ 108 h 246"/>
              <a:gd name="T88" fmla="*/ 74 w 245"/>
              <a:gd name="T89" fmla="*/ 104 h 246"/>
              <a:gd name="T90" fmla="*/ 39 w 245"/>
              <a:gd name="T91" fmla="*/ 171 h 246"/>
              <a:gd name="T92" fmla="*/ 31 w 245"/>
              <a:gd name="T93" fmla="*/ 179 h 246"/>
              <a:gd name="T94" fmla="*/ 39 w 245"/>
              <a:gd name="T95" fmla="*/ 175 h 246"/>
              <a:gd name="T96" fmla="*/ 74 w 245"/>
              <a:gd name="T97" fmla="*/ 171 h 246"/>
              <a:gd name="T98" fmla="*/ 66 w 245"/>
              <a:gd name="T99" fmla="*/ 179 h 246"/>
              <a:gd name="T100" fmla="*/ 74 w 245"/>
              <a:gd name="T101" fmla="*/ 175 h 246"/>
              <a:gd name="T102" fmla="*/ 39 w 245"/>
              <a:gd name="T103" fmla="*/ 135 h 246"/>
              <a:gd name="T104" fmla="*/ 31 w 245"/>
              <a:gd name="T105" fmla="*/ 144 h 246"/>
              <a:gd name="T106" fmla="*/ 39 w 245"/>
              <a:gd name="T107" fmla="*/ 140 h 246"/>
              <a:gd name="T108" fmla="*/ 74 w 245"/>
              <a:gd name="T109" fmla="*/ 135 h 246"/>
              <a:gd name="T110" fmla="*/ 66 w 245"/>
              <a:gd name="T111" fmla="*/ 144 h 246"/>
              <a:gd name="T112" fmla="*/ 74 w 245"/>
              <a:gd name="T113" fmla="*/ 14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5" h="246">
                <a:moveTo>
                  <a:pt x="245" y="246"/>
                </a:moveTo>
                <a:lnTo>
                  <a:pt x="140" y="246"/>
                </a:lnTo>
                <a:lnTo>
                  <a:pt x="140" y="0"/>
                </a:lnTo>
                <a:lnTo>
                  <a:pt x="245" y="0"/>
                </a:lnTo>
                <a:lnTo>
                  <a:pt x="245" y="246"/>
                </a:lnTo>
                <a:moveTo>
                  <a:pt x="105" y="69"/>
                </a:moveTo>
                <a:lnTo>
                  <a:pt x="0" y="69"/>
                </a:lnTo>
                <a:lnTo>
                  <a:pt x="0" y="246"/>
                </a:lnTo>
                <a:lnTo>
                  <a:pt x="105" y="246"/>
                </a:lnTo>
                <a:lnTo>
                  <a:pt x="105" y="69"/>
                </a:lnTo>
                <a:moveTo>
                  <a:pt x="58" y="246"/>
                </a:moveTo>
                <a:lnTo>
                  <a:pt x="58" y="203"/>
                </a:lnTo>
                <a:lnTo>
                  <a:pt x="45" y="203"/>
                </a:lnTo>
                <a:lnTo>
                  <a:pt x="45" y="246"/>
                </a:lnTo>
                <a:moveTo>
                  <a:pt x="198" y="246"/>
                </a:moveTo>
                <a:lnTo>
                  <a:pt x="198" y="203"/>
                </a:lnTo>
                <a:lnTo>
                  <a:pt x="185" y="203"/>
                </a:lnTo>
                <a:lnTo>
                  <a:pt x="185" y="246"/>
                </a:lnTo>
                <a:moveTo>
                  <a:pt x="179" y="33"/>
                </a:moveTo>
                <a:lnTo>
                  <a:pt x="179" y="29"/>
                </a:lnTo>
                <a:lnTo>
                  <a:pt x="172" y="29"/>
                </a:lnTo>
                <a:lnTo>
                  <a:pt x="172" y="38"/>
                </a:lnTo>
                <a:lnTo>
                  <a:pt x="179" y="38"/>
                </a:lnTo>
                <a:lnTo>
                  <a:pt x="179" y="33"/>
                </a:lnTo>
                <a:moveTo>
                  <a:pt x="214" y="33"/>
                </a:moveTo>
                <a:lnTo>
                  <a:pt x="214" y="29"/>
                </a:lnTo>
                <a:lnTo>
                  <a:pt x="206" y="29"/>
                </a:lnTo>
                <a:lnTo>
                  <a:pt x="206" y="38"/>
                </a:lnTo>
                <a:lnTo>
                  <a:pt x="214" y="38"/>
                </a:lnTo>
                <a:lnTo>
                  <a:pt x="214" y="33"/>
                </a:lnTo>
                <a:moveTo>
                  <a:pt x="179" y="103"/>
                </a:moveTo>
                <a:lnTo>
                  <a:pt x="179" y="99"/>
                </a:lnTo>
                <a:lnTo>
                  <a:pt x="172" y="99"/>
                </a:lnTo>
                <a:lnTo>
                  <a:pt x="172" y="107"/>
                </a:lnTo>
                <a:lnTo>
                  <a:pt x="179" y="107"/>
                </a:lnTo>
                <a:lnTo>
                  <a:pt x="179" y="103"/>
                </a:lnTo>
                <a:moveTo>
                  <a:pt x="214" y="103"/>
                </a:moveTo>
                <a:lnTo>
                  <a:pt x="214" y="99"/>
                </a:lnTo>
                <a:lnTo>
                  <a:pt x="206" y="99"/>
                </a:lnTo>
                <a:lnTo>
                  <a:pt x="206" y="107"/>
                </a:lnTo>
                <a:lnTo>
                  <a:pt x="214" y="107"/>
                </a:lnTo>
                <a:lnTo>
                  <a:pt x="214" y="103"/>
                </a:lnTo>
                <a:moveTo>
                  <a:pt x="179" y="137"/>
                </a:moveTo>
                <a:lnTo>
                  <a:pt x="179" y="134"/>
                </a:lnTo>
                <a:lnTo>
                  <a:pt x="172" y="134"/>
                </a:lnTo>
                <a:lnTo>
                  <a:pt x="172" y="142"/>
                </a:lnTo>
                <a:lnTo>
                  <a:pt x="179" y="142"/>
                </a:lnTo>
                <a:lnTo>
                  <a:pt x="179" y="137"/>
                </a:lnTo>
                <a:moveTo>
                  <a:pt x="214" y="137"/>
                </a:moveTo>
                <a:lnTo>
                  <a:pt x="214" y="134"/>
                </a:lnTo>
                <a:lnTo>
                  <a:pt x="206" y="134"/>
                </a:lnTo>
                <a:lnTo>
                  <a:pt x="206" y="142"/>
                </a:lnTo>
                <a:lnTo>
                  <a:pt x="214" y="142"/>
                </a:lnTo>
                <a:lnTo>
                  <a:pt x="214" y="137"/>
                </a:lnTo>
                <a:moveTo>
                  <a:pt x="179" y="172"/>
                </a:moveTo>
                <a:lnTo>
                  <a:pt x="179" y="169"/>
                </a:lnTo>
                <a:lnTo>
                  <a:pt x="172" y="169"/>
                </a:lnTo>
                <a:lnTo>
                  <a:pt x="172" y="177"/>
                </a:lnTo>
                <a:lnTo>
                  <a:pt x="179" y="177"/>
                </a:lnTo>
                <a:lnTo>
                  <a:pt x="179" y="172"/>
                </a:lnTo>
                <a:moveTo>
                  <a:pt x="214" y="172"/>
                </a:moveTo>
                <a:lnTo>
                  <a:pt x="214" y="169"/>
                </a:lnTo>
                <a:lnTo>
                  <a:pt x="206" y="169"/>
                </a:lnTo>
                <a:lnTo>
                  <a:pt x="206" y="177"/>
                </a:lnTo>
                <a:lnTo>
                  <a:pt x="214" y="177"/>
                </a:lnTo>
                <a:lnTo>
                  <a:pt x="214" y="172"/>
                </a:lnTo>
                <a:moveTo>
                  <a:pt x="179" y="68"/>
                </a:moveTo>
                <a:lnTo>
                  <a:pt x="179" y="64"/>
                </a:lnTo>
                <a:lnTo>
                  <a:pt x="172" y="64"/>
                </a:lnTo>
                <a:lnTo>
                  <a:pt x="172" y="73"/>
                </a:lnTo>
                <a:lnTo>
                  <a:pt x="179" y="73"/>
                </a:lnTo>
                <a:lnTo>
                  <a:pt x="179" y="68"/>
                </a:lnTo>
                <a:moveTo>
                  <a:pt x="214" y="68"/>
                </a:moveTo>
                <a:lnTo>
                  <a:pt x="214" y="64"/>
                </a:lnTo>
                <a:lnTo>
                  <a:pt x="206" y="64"/>
                </a:lnTo>
                <a:lnTo>
                  <a:pt x="206" y="73"/>
                </a:lnTo>
                <a:lnTo>
                  <a:pt x="214" y="73"/>
                </a:lnTo>
                <a:lnTo>
                  <a:pt x="214" y="68"/>
                </a:lnTo>
                <a:moveTo>
                  <a:pt x="39" y="104"/>
                </a:moveTo>
                <a:lnTo>
                  <a:pt x="39" y="100"/>
                </a:lnTo>
                <a:lnTo>
                  <a:pt x="31" y="100"/>
                </a:lnTo>
                <a:lnTo>
                  <a:pt x="31" y="108"/>
                </a:lnTo>
                <a:lnTo>
                  <a:pt x="39" y="108"/>
                </a:lnTo>
                <a:lnTo>
                  <a:pt x="39" y="104"/>
                </a:lnTo>
                <a:moveTo>
                  <a:pt x="74" y="104"/>
                </a:moveTo>
                <a:lnTo>
                  <a:pt x="74" y="100"/>
                </a:lnTo>
                <a:lnTo>
                  <a:pt x="66" y="100"/>
                </a:lnTo>
                <a:lnTo>
                  <a:pt x="66" y="108"/>
                </a:lnTo>
                <a:lnTo>
                  <a:pt x="74" y="108"/>
                </a:lnTo>
                <a:lnTo>
                  <a:pt x="74" y="104"/>
                </a:lnTo>
                <a:moveTo>
                  <a:pt x="39" y="175"/>
                </a:moveTo>
                <a:lnTo>
                  <a:pt x="39" y="171"/>
                </a:lnTo>
                <a:lnTo>
                  <a:pt x="31" y="171"/>
                </a:lnTo>
                <a:lnTo>
                  <a:pt x="31" y="179"/>
                </a:lnTo>
                <a:lnTo>
                  <a:pt x="39" y="179"/>
                </a:lnTo>
                <a:lnTo>
                  <a:pt x="39" y="175"/>
                </a:lnTo>
                <a:moveTo>
                  <a:pt x="74" y="175"/>
                </a:moveTo>
                <a:lnTo>
                  <a:pt x="74" y="171"/>
                </a:lnTo>
                <a:lnTo>
                  <a:pt x="66" y="171"/>
                </a:lnTo>
                <a:lnTo>
                  <a:pt x="66" y="179"/>
                </a:lnTo>
                <a:lnTo>
                  <a:pt x="74" y="179"/>
                </a:lnTo>
                <a:lnTo>
                  <a:pt x="74" y="175"/>
                </a:lnTo>
                <a:moveTo>
                  <a:pt x="39" y="140"/>
                </a:moveTo>
                <a:lnTo>
                  <a:pt x="39" y="135"/>
                </a:lnTo>
                <a:lnTo>
                  <a:pt x="31" y="135"/>
                </a:lnTo>
                <a:lnTo>
                  <a:pt x="31" y="144"/>
                </a:lnTo>
                <a:lnTo>
                  <a:pt x="39" y="144"/>
                </a:lnTo>
                <a:lnTo>
                  <a:pt x="39" y="140"/>
                </a:lnTo>
                <a:moveTo>
                  <a:pt x="74" y="140"/>
                </a:moveTo>
                <a:lnTo>
                  <a:pt x="74" y="135"/>
                </a:lnTo>
                <a:lnTo>
                  <a:pt x="66" y="135"/>
                </a:lnTo>
                <a:lnTo>
                  <a:pt x="66" y="144"/>
                </a:lnTo>
                <a:lnTo>
                  <a:pt x="74" y="144"/>
                </a:lnTo>
                <a:lnTo>
                  <a:pt x="74" y="140"/>
                </a:lnTo>
              </a:path>
            </a:pathLst>
          </a:custGeom>
          <a:noFill/>
          <a:ln w="38100" cap="sq">
            <a:solidFill>
              <a:srgbClr val="3399A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203" tIns="33601" rIns="67203" bIns="33601" numCol="1" anchor="t" anchorCtr="0" compatLnSpc="1">
            <a:prstTxWarp prst="textNoShape">
              <a:avLst/>
            </a:prstTxWarp>
          </a:bodyPr>
          <a:lstStyle/>
          <a:p>
            <a:pPr defTabSz="685537">
              <a:defRPr/>
            </a:pPr>
            <a:endParaRPr lang="en-US" sz="662">
              <a:gradFill>
                <a:gsLst>
                  <a:gs pos="2917">
                    <a:srgbClr val="4F5B6B"/>
                  </a:gs>
                  <a:gs pos="30000">
                    <a:srgbClr val="4F5B6B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D4AF9B-D218-4625-B495-7670946D3307}"/>
              </a:ext>
            </a:extLst>
          </p:cNvPr>
          <p:cNvSpPr txBox="1"/>
          <p:nvPr/>
        </p:nvSpPr>
        <p:spPr>
          <a:xfrm>
            <a:off x="257920" y="1784490"/>
            <a:ext cx="1423289" cy="51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37">
              <a:lnSpc>
                <a:spcPct val="90000"/>
              </a:lnSpc>
              <a:defRPr/>
            </a:pPr>
            <a:r>
              <a:rPr lang="da-DK" sz="1029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Dynamics 365</a:t>
            </a:r>
          </a:p>
          <a:p>
            <a:pPr algn="ctr" defTabSz="685537">
              <a:lnSpc>
                <a:spcPct val="90000"/>
              </a:lnSpc>
              <a:defRPr/>
            </a:pPr>
            <a:r>
              <a:rPr lang="da-DK" sz="1029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Business Central</a:t>
            </a:r>
          </a:p>
          <a:p>
            <a:pPr algn="ctr" defTabSz="685537">
              <a:lnSpc>
                <a:spcPct val="90000"/>
              </a:lnSpc>
              <a:defRPr/>
            </a:pPr>
            <a:r>
              <a:rPr lang="da-DK" sz="1029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(cloud)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668A57-3E80-48C1-AC8A-E7F42B38A2A3}"/>
              </a:ext>
            </a:extLst>
          </p:cNvPr>
          <p:cNvSpPr txBox="1"/>
          <p:nvPr/>
        </p:nvSpPr>
        <p:spPr>
          <a:xfrm>
            <a:off x="2214979" y="4369093"/>
            <a:ext cx="1327970" cy="255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537">
              <a:lnSpc>
                <a:spcPct val="90000"/>
              </a:lnSpc>
              <a:defRPr/>
            </a:pPr>
            <a:r>
              <a:rPr lang="da-DK" sz="1176" b="1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On-premises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7DD813-B4E3-4748-A340-07F6322EF737}"/>
              </a:ext>
            </a:extLst>
          </p:cNvPr>
          <p:cNvSpPr/>
          <p:nvPr/>
        </p:nvSpPr>
        <p:spPr bwMode="auto">
          <a:xfrm>
            <a:off x="257919" y="1151925"/>
            <a:ext cx="1423289" cy="497344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Spring 2018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7A9901-40D7-4B48-8BE1-8BA3968042F3}"/>
              </a:ext>
            </a:extLst>
          </p:cNvPr>
          <p:cNvSpPr/>
          <p:nvPr/>
        </p:nvSpPr>
        <p:spPr bwMode="auto">
          <a:xfrm>
            <a:off x="1794849" y="1154441"/>
            <a:ext cx="2526358" cy="494825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Fall 2018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FDB9A3-4BEC-424A-89F1-9F36A817664E}"/>
              </a:ext>
            </a:extLst>
          </p:cNvPr>
          <p:cNvSpPr txBox="1"/>
          <p:nvPr/>
        </p:nvSpPr>
        <p:spPr>
          <a:xfrm>
            <a:off x="2214979" y="1859894"/>
            <a:ext cx="1327970" cy="255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537">
              <a:lnSpc>
                <a:spcPct val="90000"/>
              </a:lnSpc>
              <a:defRPr/>
            </a:pPr>
            <a:r>
              <a:rPr lang="da-DK" sz="1176" b="1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Cloud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DF6598-E577-471F-A8F5-B5AF914C4369}"/>
              </a:ext>
            </a:extLst>
          </p:cNvPr>
          <p:cNvSpPr txBox="1"/>
          <p:nvPr/>
        </p:nvSpPr>
        <p:spPr>
          <a:xfrm>
            <a:off x="2218195" y="2311318"/>
            <a:ext cx="1327970" cy="255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537">
              <a:lnSpc>
                <a:spcPct val="90000"/>
              </a:lnSpc>
              <a:defRPr/>
            </a:pPr>
            <a:r>
              <a:rPr lang="da-DK" sz="1176" b="1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Intelligent</a:t>
            </a:r>
          </a:p>
        </p:txBody>
      </p:sp>
      <p:sp>
        <p:nvSpPr>
          <p:cNvPr id="58" name="cloud">
            <a:extLst>
              <a:ext uri="{FF2B5EF4-FFF2-40B4-BE49-F238E27FC236}">
                <a16:creationId xmlns:a16="http://schemas.microsoft.com/office/drawing/2014/main" id="{26C9EBB8-5DD3-4E9E-AFED-FBA10D9E75B3}"/>
              </a:ext>
            </a:extLst>
          </p:cNvPr>
          <p:cNvSpPr>
            <a:spLocks noChangeAspect="1"/>
          </p:cNvSpPr>
          <p:nvPr/>
        </p:nvSpPr>
        <p:spPr bwMode="auto">
          <a:xfrm>
            <a:off x="3606873" y="2307899"/>
            <a:ext cx="470556" cy="251334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38100" cap="sq">
            <a:solidFill>
              <a:srgbClr val="737D8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203" tIns="33601" rIns="67203" bIns="33601" numCol="1" anchor="t" anchorCtr="0" compatLnSpc="1">
            <a:prstTxWarp prst="textNoShape">
              <a:avLst/>
            </a:prstTxWarp>
          </a:bodyPr>
          <a:lstStyle/>
          <a:p>
            <a:pPr defTabSz="685537">
              <a:defRPr/>
            </a:pPr>
            <a:endParaRPr lang="en-US" sz="662">
              <a:gradFill>
                <a:gsLst>
                  <a:gs pos="2917">
                    <a:srgbClr val="4F5B6B"/>
                  </a:gs>
                  <a:gs pos="30000">
                    <a:srgbClr val="4F5B6B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59" name="building_1">
            <a:extLst>
              <a:ext uri="{FF2B5EF4-FFF2-40B4-BE49-F238E27FC236}">
                <a16:creationId xmlns:a16="http://schemas.microsoft.com/office/drawing/2014/main" id="{5AE67365-8D1B-4EBF-967F-990685883D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74733" y="2345697"/>
            <a:ext cx="279807" cy="280949"/>
          </a:xfrm>
          <a:custGeom>
            <a:avLst/>
            <a:gdLst>
              <a:gd name="T0" fmla="*/ 140 w 245"/>
              <a:gd name="T1" fmla="*/ 246 h 246"/>
              <a:gd name="T2" fmla="*/ 245 w 245"/>
              <a:gd name="T3" fmla="*/ 0 h 246"/>
              <a:gd name="T4" fmla="*/ 105 w 245"/>
              <a:gd name="T5" fmla="*/ 69 h 246"/>
              <a:gd name="T6" fmla="*/ 0 w 245"/>
              <a:gd name="T7" fmla="*/ 246 h 246"/>
              <a:gd name="T8" fmla="*/ 105 w 245"/>
              <a:gd name="T9" fmla="*/ 69 h 246"/>
              <a:gd name="T10" fmla="*/ 58 w 245"/>
              <a:gd name="T11" fmla="*/ 203 h 246"/>
              <a:gd name="T12" fmla="*/ 45 w 245"/>
              <a:gd name="T13" fmla="*/ 246 h 246"/>
              <a:gd name="T14" fmla="*/ 198 w 245"/>
              <a:gd name="T15" fmla="*/ 203 h 246"/>
              <a:gd name="T16" fmla="*/ 185 w 245"/>
              <a:gd name="T17" fmla="*/ 246 h 246"/>
              <a:gd name="T18" fmla="*/ 179 w 245"/>
              <a:gd name="T19" fmla="*/ 29 h 246"/>
              <a:gd name="T20" fmla="*/ 172 w 245"/>
              <a:gd name="T21" fmla="*/ 38 h 246"/>
              <a:gd name="T22" fmla="*/ 179 w 245"/>
              <a:gd name="T23" fmla="*/ 33 h 246"/>
              <a:gd name="T24" fmla="*/ 214 w 245"/>
              <a:gd name="T25" fmla="*/ 29 h 246"/>
              <a:gd name="T26" fmla="*/ 206 w 245"/>
              <a:gd name="T27" fmla="*/ 38 h 246"/>
              <a:gd name="T28" fmla="*/ 214 w 245"/>
              <a:gd name="T29" fmla="*/ 33 h 246"/>
              <a:gd name="T30" fmla="*/ 179 w 245"/>
              <a:gd name="T31" fmla="*/ 99 h 246"/>
              <a:gd name="T32" fmla="*/ 172 w 245"/>
              <a:gd name="T33" fmla="*/ 107 h 246"/>
              <a:gd name="T34" fmla="*/ 179 w 245"/>
              <a:gd name="T35" fmla="*/ 103 h 246"/>
              <a:gd name="T36" fmla="*/ 214 w 245"/>
              <a:gd name="T37" fmla="*/ 99 h 246"/>
              <a:gd name="T38" fmla="*/ 206 w 245"/>
              <a:gd name="T39" fmla="*/ 107 h 246"/>
              <a:gd name="T40" fmla="*/ 214 w 245"/>
              <a:gd name="T41" fmla="*/ 103 h 246"/>
              <a:gd name="T42" fmla="*/ 179 w 245"/>
              <a:gd name="T43" fmla="*/ 134 h 246"/>
              <a:gd name="T44" fmla="*/ 172 w 245"/>
              <a:gd name="T45" fmla="*/ 142 h 246"/>
              <a:gd name="T46" fmla="*/ 179 w 245"/>
              <a:gd name="T47" fmla="*/ 137 h 246"/>
              <a:gd name="T48" fmla="*/ 214 w 245"/>
              <a:gd name="T49" fmla="*/ 134 h 246"/>
              <a:gd name="T50" fmla="*/ 206 w 245"/>
              <a:gd name="T51" fmla="*/ 142 h 246"/>
              <a:gd name="T52" fmla="*/ 214 w 245"/>
              <a:gd name="T53" fmla="*/ 137 h 246"/>
              <a:gd name="T54" fmla="*/ 179 w 245"/>
              <a:gd name="T55" fmla="*/ 169 h 246"/>
              <a:gd name="T56" fmla="*/ 172 w 245"/>
              <a:gd name="T57" fmla="*/ 177 h 246"/>
              <a:gd name="T58" fmla="*/ 179 w 245"/>
              <a:gd name="T59" fmla="*/ 172 h 246"/>
              <a:gd name="T60" fmla="*/ 214 w 245"/>
              <a:gd name="T61" fmla="*/ 169 h 246"/>
              <a:gd name="T62" fmla="*/ 206 w 245"/>
              <a:gd name="T63" fmla="*/ 177 h 246"/>
              <a:gd name="T64" fmla="*/ 214 w 245"/>
              <a:gd name="T65" fmla="*/ 172 h 246"/>
              <a:gd name="T66" fmla="*/ 179 w 245"/>
              <a:gd name="T67" fmla="*/ 64 h 246"/>
              <a:gd name="T68" fmla="*/ 172 w 245"/>
              <a:gd name="T69" fmla="*/ 73 h 246"/>
              <a:gd name="T70" fmla="*/ 179 w 245"/>
              <a:gd name="T71" fmla="*/ 68 h 246"/>
              <a:gd name="T72" fmla="*/ 214 w 245"/>
              <a:gd name="T73" fmla="*/ 64 h 246"/>
              <a:gd name="T74" fmla="*/ 206 w 245"/>
              <a:gd name="T75" fmla="*/ 73 h 246"/>
              <a:gd name="T76" fmla="*/ 214 w 245"/>
              <a:gd name="T77" fmla="*/ 68 h 246"/>
              <a:gd name="T78" fmla="*/ 39 w 245"/>
              <a:gd name="T79" fmla="*/ 100 h 246"/>
              <a:gd name="T80" fmla="*/ 31 w 245"/>
              <a:gd name="T81" fmla="*/ 108 h 246"/>
              <a:gd name="T82" fmla="*/ 39 w 245"/>
              <a:gd name="T83" fmla="*/ 104 h 246"/>
              <a:gd name="T84" fmla="*/ 74 w 245"/>
              <a:gd name="T85" fmla="*/ 100 h 246"/>
              <a:gd name="T86" fmla="*/ 66 w 245"/>
              <a:gd name="T87" fmla="*/ 108 h 246"/>
              <a:gd name="T88" fmla="*/ 74 w 245"/>
              <a:gd name="T89" fmla="*/ 104 h 246"/>
              <a:gd name="T90" fmla="*/ 39 w 245"/>
              <a:gd name="T91" fmla="*/ 171 h 246"/>
              <a:gd name="T92" fmla="*/ 31 w 245"/>
              <a:gd name="T93" fmla="*/ 179 h 246"/>
              <a:gd name="T94" fmla="*/ 39 w 245"/>
              <a:gd name="T95" fmla="*/ 175 h 246"/>
              <a:gd name="T96" fmla="*/ 74 w 245"/>
              <a:gd name="T97" fmla="*/ 171 h 246"/>
              <a:gd name="T98" fmla="*/ 66 w 245"/>
              <a:gd name="T99" fmla="*/ 179 h 246"/>
              <a:gd name="T100" fmla="*/ 74 w 245"/>
              <a:gd name="T101" fmla="*/ 175 h 246"/>
              <a:gd name="T102" fmla="*/ 39 w 245"/>
              <a:gd name="T103" fmla="*/ 135 h 246"/>
              <a:gd name="T104" fmla="*/ 31 w 245"/>
              <a:gd name="T105" fmla="*/ 144 h 246"/>
              <a:gd name="T106" fmla="*/ 39 w 245"/>
              <a:gd name="T107" fmla="*/ 140 h 246"/>
              <a:gd name="T108" fmla="*/ 74 w 245"/>
              <a:gd name="T109" fmla="*/ 135 h 246"/>
              <a:gd name="T110" fmla="*/ 66 w 245"/>
              <a:gd name="T111" fmla="*/ 144 h 246"/>
              <a:gd name="T112" fmla="*/ 74 w 245"/>
              <a:gd name="T113" fmla="*/ 14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5" h="246">
                <a:moveTo>
                  <a:pt x="245" y="246"/>
                </a:moveTo>
                <a:lnTo>
                  <a:pt x="140" y="246"/>
                </a:lnTo>
                <a:lnTo>
                  <a:pt x="140" y="0"/>
                </a:lnTo>
                <a:lnTo>
                  <a:pt x="245" y="0"/>
                </a:lnTo>
                <a:lnTo>
                  <a:pt x="245" y="246"/>
                </a:lnTo>
                <a:moveTo>
                  <a:pt x="105" y="69"/>
                </a:moveTo>
                <a:lnTo>
                  <a:pt x="0" y="69"/>
                </a:lnTo>
                <a:lnTo>
                  <a:pt x="0" y="246"/>
                </a:lnTo>
                <a:lnTo>
                  <a:pt x="105" y="246"/>
                </a:lnTo>
                <a:lnTo>
                  <a:pt x="105" y="69"/>
                </a:lnTo>
                <a:moveTo>
                  <a:pt x="58" y="246"/>
                </a:moveTo>
                <a:lnTo>
                  <a:pt x="58" y="203"/>
                </a:lnTo>
                <a:lnTo>
                  <a:pt x="45" y="203"/>
                </a:lnTo>
                <a:lnTo>
                  <a:pt x="45" y="246"/>
                </a:lnTo>
                <a:moveTo>
                  <a:pt x="198" y="246"/>
                </a:moveTo>
                <a:lnTo>
                  <a:pt x="198" y="203"/>
                </a:lnTo>
                <a:lnTo>
                  <a:pt x="185" y="203"/>
                </a:lnTo>
                <a:lnTo>
                  <a:pt x="185" y="246"/>
                </a:lnTo>
                <a:moveTo>
                  <a:pt x="179" y="33"/>
                </a:moveTo>
                <a:lnTo>
                  <a:pt x="179" y="29"/>
                </a:lnTo>
                <a:lnTo>
                  <a:pt x="172" y="29"/>
                </a:lnTo>
                <a:lnTo>
                  <a:pt x="172" y="38"/>
                </a:lnTo>
                <a:lnTo>
                  <a:pt x="179" y="38"/>
                </a:lnTo>
                <a:lnTo>
                  <a:pt x="179" y="33"/>
                </a:lnTo>
                <a:moveTo>
                  <a:pt x="214" y="33"/>
                </a:moveTo>
                <a:lnTo>
                  <a:pt x="214" y="29"/>
                </a:lnTo>
                <a:lnTo>
                  <a:pt x="206" y="29"/>
                </a:lnTo>
                <a:lnTo>
                  <a:pt x="206" y="38"/>
                </a:lnTo>
                <a:lnTo>
                  <a:pt x="214" y="38"/>
                </a:lnTo>
                <a:lnTo>
                  <a:pt x="214" y="33"/>
                </a:lnTo>
                <a:moveTo>
                  <a:pt x="179" y="103"/>
                </a:moveTo>
                <a:lnTo>
                  <a:pt x="179" y="99"/>
                </a:lnTo>
                <a:lnTo>
                  <a:pt x="172" y="99"/>
                </a:lnTo>
                <a:lnTo>
                  <a:pt x="172" y="107"/>
                </a:lnTo>
                <a:lnTo>
                  <a:pt x="179" y="107"/>
                </a:lnTo>
                <a:lnTo>
                  <a:pt x="179" y="103"/>
                </a:lnTo>
                <a:moveTo>
                  <a:pt x="214" y="103"/>
                </a:moveTo>
                <a:lnTo>
                  <a:pt x="214" y="99"/>
                </a:lnTo>
                <a:lnTo>
                  <a:pt x="206" y="99"/>
                </a:lnTo>
                <a:lnTo>
                  <a:pt x="206" y="107"/>
                </a:lnTo>
                <a:lnTo>
                  <a:pt x="214" y="107"/>
                </a:lnTo>
                <a:lnTo>
                  <a:pt x="214" y="103"/>
                </a:lnTo>
                <a:moveTo>
                  <a:pt x="179" y="137"/>
                </a:moveTo>
                <a:lnTo>
                  <a:pt x="179" y="134"/>
                </a:lnTo>
                <a:lnTo>
                  <a:pt x="172" y="134"/>
                </a:lnTo>
                <a:lnTo>
                  <a:pt x="172" y="142"/>
                </a:lnTo>
                <a:lnTo>
                  <a:pt x="179" y="142"/>
                </a:lnTo>
                <a:lnTo>
                  <a:pt x="179" y="137"/>
                </a:lnTo>
                <a:moveTo>
                  <a:pt x="214" y="137"/>
                </a:moveTo>
                <a:lnTo>
                  <a:pt x="214" y="134"/>
                </a:lnTo>
                <a:lnTo>
                  <a:pt x="206" y="134"/>
                </a:lnTo>
                <a:lnTo>
                  <a:pt x="206" y="142"/>
                </a:lnTo>
                <a:lnTo>
                  <a:pt x="214" y="142"/>
                </a:lnTo>
                <a:lnTo>
                  <a:pt x="214" y="137"/>
                </a:lnTo>
                <a:moveTo>
                  <a:pt x="179" y="172"/>
                </a:moveTo>
                <a:lnTo>
                  <a:pt x="179" y="169"/>
                </a:lnTo>
                <a:lnTo>
                  <a:pt x="172" y="169"/>
                </a:lnTo>
                <a:lnTo>
                  <a:pt x="172" y="177"/>
                </a:lnTo>
                <a:lnTo>
                  <a:pt x="179" y="177"/>
                </a:lnTo>
                <a:lnTo>
                  <a:pt x="179" y="172"/>
                </a:lnTo>
                <a:moveTo>
                  <a:pt x="214" y="172"/>
                </a:moveTo>
                <a:lnTo>
                  <a:pt x="214" y="169"/>
                </a:lnTo>
                <a:lnTo>
                  <a:pt x="206" y="169"/>
                </a:lnTo>
                <a:lnTo>
                  <a:pt x="206" y="177"/>
                </a:lnTo>
                <a:lnTo>
                  <a:pt x="214" y="177"/>
                </a:lnTo>
                <a:lnTo>
                  <a:pt x="214" y="172"/>
                </a:lnTo>
                <a:moveTo>
                  <a:pt x="179" y="68"/>
                </a:moveTo>
                <a:lnTo>
                  <a:pt x="179" y="64"/>
                </a:lnTo>
                <a:lnTo>
                  <a:pt x="172" y="64"/>
                </a:lnTo>
                <a:lnTo>
                  <a:pt x="172" y="73"/>
                </a:lnTo>
                <a:lnTo>
                  <a:pt x="179" y="73"/>
                </a:lnTo>
                <a:lnTo>
                  <a:pt x="179" y="68"/>
                </a:lnTo>
                <a:moveTo>
                  <a:pt x="214" y="68"/>
                </a:moveTo>
                <a:lnTo>
                  <a:pt x="214" y="64"/>
                </a:lnTo>
                <a:lnTo>
                  <a:pt x="206" y="64"/>
                </a:lnTo>
                <a:lnTo>
                  <a:pt x="206" y="73"/>
                </a:lnTo>
                <a:lnTo>
                  <a:pt x="214" y="73"/>
                </a:lnTo>
                <a:lnTo>
                  <a:pt x="214" y="68"/>
                </a:lnTo>
                <a:moveTo>
                  <a:pt x="39" y="104"/>
                </a:moveTo>
                <a:lnTo>
                  <a:pt x="39" y="100"/>
                </a:lnTo>
                <a:lnTo>
                  <a:pt x="31" y="100"/>
                </a:lnTo>
                <a:lnTo>
                  <a:pt x="31" y="108"/>
                </a:lnTo>
                <a:lnTo>
                  <a:pt x="39" y="108"/>
                </a:lnTo>
                <a:lnTo>
                  <a:pt x="39" y="104"/>
                </a:lnTo>
                <a:moveTo>
                  <a:pt x="74" y="104"/>
                </a:moveTo>
                <a:lnTo>
                  <a:pt x="74" y="100"/>
                </a:lnTo>
                <a:lnTo>
                  <a:pt x="66" y="100"/>
                </a:lnTo>
                <a:lnTo>
                  <a:pt x="66" y="108"/>
                </a:lnTo>
                <a:lnTo>
                  <a:pt x="74" y="108"/>
                </a:lnTo>
                <a:lnTo>
                  <a:pt x="74" y="104"/>
                </a:lnTo>
                <a:moveTo>
                  <a:pt x="39" y="175"/>
                </a:moveTo>
                <a:lnTo>
                  <a:pt x="39" y="171"/>
                </a:lnTo>
                <a:lnTo>
                  <a:pt x="31" y="171"/>
                </a:lnTo>
                <a:lnTo>
                  <a:pt x="31" y="179"/>
                </a:lnTo>
                <a:lnTo>
                  <a:pt x="39" y="179"/>
                </a:lnTo>
                <a:lnTo>
                  <a:pt x="39" y="175"/>
                </a:lnTo>
                <a:moveTo>
                  <a:pt x="74" y="175"/>
                </a:moveTo>
                <a:lnTo>
                  <a:pt x="74" y="171"/>
                </a:lnTo>
                <a:lnTo>
                  <a:pt x="66" y="171"/>
                </a:lnTo>
                <a:lnTo>
                  <a:pt x="66" y="179"/>
                </a:lnTo>
                <a:lnTo>
                  <a:pt x="74" y="179"/>
                </a:lnTo>
                <a:lnTo>
                  <a:pt x="74" y="175"/>
                </a:lnTo>
                <a:moveTo>
                  <a:pt x="39" y="140"/>
                </a:moveTo>
                <a:lnTo>
                  <a:pt x="39" y="135"/>
                </a:lnTo>
                <a:lnTo>
                  <a:pt x="31" y="135"/>
                </a:lnTo>
                <a:lnTo>
                  <a:pt x="31" y="144"/>
                </a:lnTo>
                <a:lnTo>
                  <a:pt x="39" y="144"/>
                </a:lnTo>
                <a:lnTo>
                  <a:pt x="39" y="140"/>
                </a:lnTo>
                <a:moveTo>
                  <a:pt x="74" y="140"/>
                </a:moveTo>
                <a:lnTo>
                  <a:pt x="74" y="135"/>
                </a:lnTo>
                <a:lnTo>
                  <a:pt x="66" y="135"/>
                </a:lnTo>
                <a:lnTo>
                  <a:pt x="66" y="144"/>
                </a:lnTo>
                <a:lnTo>
                  <a:pt x="74" y="144"/>
                </a:lnTo>
                <a:lnTo>
                  <a:pt x="74" y="140"/>
                </a:lnTo>
              </a:path>
            </a:pathLst>
          </a:custGeom>
          <a:solidFill>
            <a:schemeClr val="bg1"/>
          </a:solidFill>
          <a:ln w="28575" cap="sq">
            <a:solidFill>
              <a:srgbClr val="3399A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7203" tIns="33601" rIns="67203" bIns="33601" numCol="1" anchor="t" anchorCtr="0" compatLnSpc="1">
            <a:prstTxWarp prst="textNoShape">
              <a:avLst/>
            </a:prstTxWarp>
          </a:bodyPr>
          <a:lstStyle/>
          <a:p>
            <a:pPr defTabSz="685537">
              <a:defRPr/>
            </a:pPr>
            <a:endParaRPr lang="en-US" sz="662">
              <a:gradFill>
                <a:gsLst>
                  <a:gs pos="2917">
                    <a:srgbClr val="4F5B6B"/>
                  </a:gs>
                  <a:gs pos="30000">
                    <a:srgbClr val="4F5B6B"/>
                  </a:gs>
                </a:gsLst>
                <a:lin ang="5400000" scaled="0"/>
              </a:gradFill>
              <a:latin typeface="Segoe UI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8E6EB85-3C28-477A-91E3-916FE45F7949}"/>
              </a:ext>
            </a:extLst>
          </p:cNvPr>
          <p:cNvCxnSpPr>
            <a:cxnSpLocks/>
          </p:cNvCxnSpPr>
          <p:nvPr/>
        </p:nvCxnSpPr>
        <p:spPr>
          <a:xfrm>
            <a:off x="1743924" y="1151924"/>
            <a:ext cx="0" cy="4010626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F97DD27-1006-443E-BD4C-2F23DFB1D14C}"/>
              </a:ext>
            </a:extLst>
          </p:cNvPr>
          <p:cNvSpPr/>
          <p:nvPr/>
        </p:nvSpPr>
        <p:spPr bwMode="auto">
          <a:xfrm>
            <a:off x="649" y="2643736"/>
            <a:ext cx="2647616" cy="213813"/>
          </a:xfrm>
          <a:prstGeom prst="rect">
            <a:avLst/>
          </a:prstGeom>
          <a:gradFill flip="none" rotWithShape="1">
            <a:gsLst>
              <a:gs pos="0">
                <a:srgbClr val="3399A1"/>
              </a:gs>
              <a:gs pos="50000">
                <a:srgbClr val="3399A1">
                  <a:tint val="44500"/>
                  <a:satMod val="160000"/>
                </a:srgbClr>
              </a:gs>
              <a:gs pos="100000">
                <a:srgbClr val="E5E5E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06" tIns="107525" rIns="134406" bIns="1075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65" err="1">
              <a:gradFill>
                <a:gsLst>
                  <a:gs pos="2917">
                    <a:srgbClr val="4F5B6B"/>
                  </a:gs>
                  <a:gs pos="30000">
                    <a:srgbClr val="4F5B6B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D1E161-E153-4DAD-877A-9BA385FA83A8}"/>
              </a:ext>
            </a:extLst>
          </p:cNvPr>
          <p:cNvSpPr/>
          <p:nvPr/>
        </p:nvSpPr>
        <p:spPr bwMode="auto">
          <a:xfrm>
            <a:off x="650" y="3615542"/>
            <a:ext cx="2647616" cy="213813"/>
          </a:xfrm>
          <a:prstGeom prst="rect">
            <a:avLst/>
          </a:prstGeom>
          <a:gradFill flip="none" rotWithShape="1">
            <a:gsLst>
              <a:gs pos="0">
                <a:srgbClr val="3399A1"/>
              </a:gs>
              <a:gs pos="50000">
                <a:srgbClr val="3399A1">
                  <a:tint val="44500"/>
                  <a:satMod val="160000"/>
                </a:srgbClr>
              </a:gs>
              <a:gs pos="100000">
                <a:srgbClr val="E5E5E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06" tIns="107525" rIns="134406" bIns="1075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err="1">
              <a:gradFill>
                <a:gsLst>
                  <a:gs pos="2917">
                    <a:srgbClr val="4F5B6B"/>
                  </a:gs>
                  <a:gs pos="30000">
                    <a:srgbClr val="4F5B6B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D3848B-E179-4E66-BC73-A71EC2722CC9}"/>
              </a:ext>
            </a:extLst>
          </p:cNvPr>
          <p:cNvSpPr txBox="1"/>
          <p:nvPr/>
        </p:nvSpPr>
        <p:spPr>
          <a:xfrm>
            <a:off x="1992983" y="2533380"/>
            <a:ext cx="1478891" cy="1478891"/>
          </a:xfrm>
          <a:prstGeom prst="ellipse">
            <a:avLst/>
          </a:prstGeom>
          <a:solidFill>
            <a:srgbClr val="F8F8F8"/>
          </a:solidFill>
          <a:ln w="38100">
            <a:solidFill>
              <a:srgbClr val="3399A1"/>
            </a:solidFill>
          </a:ln>
        </p:spPr>
        <p:txBody>
          <a:bodyPr wrap="none" rtlCol="0" anchor="ctr" anchorCtr="0">
            <a:noAutofit/>
          </a:bodyPr>
          <a:lstStyle/>
          <a:p>
            <a:pPr algn="ctr" defTabSz="685537">
              <a:defRPr/>
            </a:pPr>
            <a:r>
              <a:rPr lang="da-DK" sz="1103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Dynamics 365</a:t>
            </a:r>
          </a:p>
          <a:p>
            <a:pPr algn="ctr" defTabSz="685537">
              <a:defRPr/>
            </a:pPr>
            <a:r>
              <a:rPr lang="da-DK" sz="1103" b="1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Business Central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CF4335-78DA-4C48-9EB3-2AA0D26D0D31}"/>
              </a:ext>
            </a:extLst>
          </p:cNvPr>
          <p:cNvSpPr txBox="1"/>
          <p:nvPr/>
        </p:nvSpPr>
        <p:spPr>
          <a:xfrm>
            <a:off x="525503" y="2271568"/>
            <a:ext cx="1008335" cy="1008335"/>
          </a:xfrm>
          <a:prstGeom prst="ellipse">
            <a:avLst/>
          </a:prstGeom>
          <a:solidFill>
            <a:srgbClr val="F8F8F8"/>
          </a:solidFill>
          <a:ln w="38100">
            <a:solidFill>
              <a:srgbClr val="3399A1"/>
            </a:solidFill>
          </a:ln>
        </p:spPr>
        <p:txBody>
          <a:bodyPr wrap="none" rtlCol="0" anchor="ctr" anchorCtr="0">
            <a:noAutofit/>
          </a:bodyPr>
          <a:lstStyle/>
          <a:p>
            <a:pPr algn="ctr" defTabSz="685537">
              <a:defRPr/>
            </a:pPr>
            <a:r>
              <a:rPr lang="da-DK" sz="882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Dynamics 365</a:t>
            </a:r>
          </a:p>
          <a:p>
            <a:pPr algn="ctr" defTabSz="685537">
              <a:defRPr/>
            </a:pPr>
            <a:r>
              <a:rPr lang="da-DK" sz="882" b="1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Business Central</a:t>
            </a:r>
            <a:endParaRPr lang="da-DK" sz="882" b="1" i="1" dirty="0">
              <a:gradFill>
                <a:gsLst>
                  <a:gs pos="2917">
                    <a:srgbClr val="4F5B6B"/>
                  </a:gs>
                  <a:gs pos="30000">
                    <a:srgbClr val="4F5B6B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12B44562-0765-4993-9D8C-9CD9147DB8E3}"/>
              </a:ext>
            </a:extLst>
          </p:cNvPr>
          <p:cNvSpPr/>
          <p:nvPr/>
        </p:nvSpPr>
        <p:spPr bwMode="auto">
          <a:xfrm>
            <a:off x="434539" y="3136982"/>
            <a:ext cx="189442" cy="195555"/>
          </a:xfrm>
          <a:prstGeom prst="chevron">
            <a:avLst/>
          </a:prstGeom>
          <a:solidFill>
            <a:srgbClr val="737D8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740C8F58-494E-4882-B646-BAF34CDB1584}"/>
              </a:ext>
            </a:extLst>
          </p:cNvPr>
          <p:cNvSpPr/>
          <p:nvPr/>
        </p:nvSpPr>
        <p:spPr bwMode="auto">
          <a:xfrm>
            <a:off x="1485383" y="3136982"/>
            <a:ext cx="189442" cy="195555"/>
          </a:xfrm>
          <a:prstGeom prst="chevron">
            <a:avLst/>
          </a:prstGeom>
          <a:solidFill>
            <a:srgbClr val="737D8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101EEA20-7DED-45DD-9322-0773C650CDC1}"/>
              </a:ext>
            </a:extLst>
          </p:cNvPr>
          <p:cNvSpPr/>
          <p:nvPr/>
        </p:nvSpPr>
        <p:spPr bwMode="auto">
          <a:xfrm>
            <a:off x="3592601" y="3136982"/>
            <a:ext cx="189442" cy="195555"/>
          </a:xfrm>
          <a:prstGeom prst="chevron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D275DC0F-50A0-488C-A1DF-AB8CCB9FE731}"/>
              </a:ext>
            </a:extLst>
          </p:cNvPr>
          <p:cNvSpPr/>
          <p:nvPr/>
        </p:nvSpPr>
        <p:spPr bwMode="auto">
          <a:xfrm>
            <a:off x="4480046" y="3136982"/>
            <a:ext cx="189442" cy="195555"/>
          </a:xfrm>
          <a:prstGeom prst="chevron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E7FCB4-0210-47F4-B4A9-F170CD2E819E}"/>
              </a:ext>
            </a:extLst>
          </p:cNvPr>
          <p:cNvSpPr/>
          <p:nvPr/>
        </p:nvSpPr>
        <p:spPr bwMode="auto">
          <a:xfrm>
            <a:off x="4456116" y="1163195"/>
            <a:ext cx="1008335" cy="494825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2019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7D0958D-9AF6-4C23-BE3E-54E2ECEE8368}"/>
              </a:ext>
            </a:extLst>
          </p:cNvPr>
          <p:cNvSpPr/>
          <p:nvPr/>
        </p:nvSpPr>
        <p:spPr bwMode="auto">
          <a:xfrm>
            <a:off x="5544898" y="1147581"/>
            <a:ext cx="1008335" cy="494825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2020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94D0D1C-3406-41C1-BFD6-5D094EF3E2AC}"/>
              </a:ext>
            </a:extLst>
          </p:cNvPr>
          <p:cNvSpPr/>
          <p:nvPr/>
        </p:nvSpPr>
        <p:spPr bwMode="auto">
          <a:xfrm>
            <a:off x="6633681" y="1159292"/>
            <a:ext cx="1008335" cy="494825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2021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464AD1-A2F6-48C4-A3CC-FB94D52E7074}"/>
              </a:ext>
            </a:extLst>
          </p:cNvPr>
          <p:cNvSpPr/>
          <p:nvPr/>
        </p:nvSpPr>
        <p:spPr bwMode="auto">
          <a:xfrm>
            <a:off x="7722463" y="1159292"/>
            <a:ext cx="1008335" cy="494825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2022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C773556-1D07-4183-A8CF-940C73168824}"/>
              </a:ext>
            </a:extLst>
          </p:cNvPr>
          <p:cNvCxnSpPr>
            <a:cxnSpLocks/>
            <a:stCxn id="58" idx="8"/>
          </p:cNvCxnSpPr>
          <p:nvPr/>
        </p:nvCxnSpPr>
        <p:spPr>
          <a:xfrm flipV="1">
            <a:off x="3858565" y="2086434"/>
            <a:ext cx="0" cy="22146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4791393-17B9-4140-BC57-6299D1B7C596}"/>
              </a:ext>
            </a:extLst>
          </p:cNvPr>
          <p:cNvCxnSpPr>
            <a:cxnSpLocks/>
          </p:cNvCxnSpPr>
          <p:nvPr/>
        </p:nvCxnSpPr>
        <p:spPr>
          <a:xfrm>
            <a:off x="3846845" y="2669426"/>
            <a:ext cx="0" cy="13911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97F3747-05C6-40E7-81D8-ACC24340D6B2}"/>
              </a:ext>
            </a:extLst>
          </p:cNvPr>
          <p:cNvSpPr/>
          <p:nvPr/>
        </p:nvSpPr>
        <p:spPr bwMode="auto">
          <a:xfrm>
            <a:off x="4388661" y="1713792"/>
            <a:ext cx="1075789" cy="403334"/>
          </a:xfrm>
          <a:prstGeom prst="rect">
            <a:avLst/>
          </a:prstGeom>
          <a:gradFill>
            <a:gsLst>
              <a:gs pos="66000">
                <a:srgbClr val="3399A1"/>
              </a:gs>
              <a:gs pos="96000">
                <a:schemeClr val="bg1"/>
              </a:gs>
            </a:gsLst>
            <a:lin ang="108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9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Proficiency improvements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01DC204-7EC2-49F4-8BC3-E281D6711720}"/>
              </a:ext>
            </a:extLst>
          </p:cNvPr>
          <p:cNvSpPr/>
          <p:nvPr/>
        </p:nvSpPr>
        <p:spPr bwMode="auto">
          <a:xfrm>
            <a:off x="5105403" y="2171002"/>
            <a:ext cx="1528274" cy="403334"/>
          </a:xfrm>
          <a:prstGeom prst="rect">
            <a:avLst/>
          </a:prstGeom>
          <a:gradFill>
            <a:gsLst>
              <a:gs pos="66000">
                <a:srgbClr val="35B99A"/>
              </a:gs>
              <a:gs pos="96000">
                <a:schemeClr val="bg1"/>
              </a:gs>
            </a:gsLst>
            <a:lin ang="108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7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client only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4BC731A-CD99-45FB-84F2-A7A4300FC42F}"/>
              </a:ext>
            </a:extLst>
          </p:cNvPr>
          <p:cNvSpPr/>
          <p:nvPr/>
        </p:nvSpPr>
        <p:spPr bwMode="auto">
          <a:xfrm>
            <a:off x="5409112" y="2632046"/>
            <a:ext cx="3416397" cy="360014"/>
          </a:xfrm>
          <a:prstGeom prst="rect">
            <a:avLst/>
          </a:prstGeom>
          <a:gradFill>
            <a:gsLst>
              <a:gs pos="91000">
                <a:srgbClr val="737D8A"/>
              </a:gs>
              <a:gs pos="98000">
                <a:schemeClr val="bg1"/>
              </a:gs>
            </a:gsLst>
            <a:lin ang="108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CDS + Data + Intelligence</a:t>
            </a: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D6E158D0-0B58-4C36-904B-55826B532A56}"/>
              </a:ext>
            </a:extLst>
          </p:cNvPr>
          <p:cNvSpPr/>
          <p:nvPr/>
        </p:nvSpPr>
        <p:spPr bwMode="auto">
          <a:xfrm>
            <a:off x="5546505" y="3136982"/>
            <a:ext cx="189442" cy="195555"/>
          </a:xfrm>
          <a:prstGeom prst="chevron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A19F78A2-4AD0-427F-ABD3-066F6E025B55}"/>
              </a:ext>
            </a:extLst>
          </p:cNvPr>
          <p:cNvSpPr/>
          <p:nvPr/>
        </p:nvSpPr>
        <p:spPr bwMode="auto">
          <a:xfrm>
            <a:off x="6609200" y="3141898"/>
            <a:ext cx="189442" cy="195555"/>
          </a:xfrm>
          <a:prstGeom prst="chevron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0" name="Arrow: Chevron 79">
            <a:extLst>
              <a:ext uri="{FF2B5EF4-FFF2-40B4-BE49-F238E27FC236}">
                <a16:creationId xmlns:a16="http://schemas.microsoft.com/office/drawing/2014/main" id="{1CD610C1-A03C-4C00-BC7D-198198AC8293}"/>
              </a:ext>
            </a:extLst>
          </p:cNvPr>
          <p:cNvSpPr/>
          <p:nvPr/>
        </p:nvSpPr>
        <p:spPr bwMode="auto">
          <a:xfrm>
            <a:off x="7642016" y="3141898"/>
            <a:ext cx="189442" cy="195555"/>
          </a:xfrm>
          <a:prstGeom prst="chevron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1" name="Arrow: Chevron 80">
            <a:extLst>
              <a:ext uri="{FF2B5EF4-FFF2-40B4-BE49-F238E27FC236}">
                <a16:creationId xmlns:a16="http://schemas.microsoft.com/office/drawing/2014/main" id="{66E26B60-C00E-4132-B7A6-72E39D0A2986}"/>
              </a:ext>
            </a:extLst>
          </p:cNvPr>
          <p:cNvSpPr/>
          <p:nvPr/>
        </p:nvSpPr>
        <p:spPr bwMode="auto">
          <a:xfrm>
            <a:off x="8730793" y="3146657"/>
            <a:ext cx="189442" cy="195555"/>
          </a:xfrm>
          <a:prstGeom prst="chevron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096866D-028C-4B54-8AA0-83505856BE08}"/>
              </a:ext>
            </a:extLst>
          </p:cNvPr>
          <p:cNvSpPr/>
          <p:nvPr/>
        </p:nvSpPr>
        <p:spPr bwMode="auto">
          <a:xfrm>
            <a:off x="4395167" y="3424410"/>
            <a:ext cx="1069277" cy="404945"/>
          </a:xfrm>
          <a:prstGeom prst="rect">
            <a:avLst/>
          </a:prstGeom>
          <a:gradFill>
            <a:gsLst>
              <a:gs pos="85000">
                <a:srgbClr val="737D8A"/>
              </a:gs>
              <a:gs pos="98000">
                <a:schemeClr val="bg1"/>
              </a:gs>
            </a:gsLst>
            <a:lin ang="108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9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 Code + AL improvement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40BE464-95F8-430E-BA8E-DEC0EA52EEB9}"/>
              </a:ext>
            </a:extLst>
          </p:cNvPr>
          <p:cNvSpPr/>
          <p:nvPr/>
        </p:nvSpPr>
        <p:spPr bwMode="auto">
          <a:xfrm>
            <a:off x="4395167" y="3889558"/>
            <a:ext cx="1069277" cy="403334"/>
          </a:xfrm>
          <a:prstGeom prst="rect">
            <a:avLst/>
          </a:prstGeom>
          <a:gradFill>
            <a:gsLst>
              <a:gs pos="85000">
                <a:srgbClr val="737D8A"/>
              </a:gs>
              <a:gs pos="98000">
                <a:schemeClr val="bg1"/>
              </a:gs>
            </a:gsLst>
            <a:lin ang="108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9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C/AL to AL conversion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FC9865D-4F88-4FCF-A4F4-E5D94B43AC59}"/>
              </a:ext>
            </a:extLst>
          </p:cNvPr>
          <p:cNvSpPr/>
          <p:nvPr/>
        </p:nvSpPr>
        <p:spPr bwMode="auto">
          <a:xfrm>
            <a:off x="5105403" y="4331354"/>
            <a:ext cx="1528274" cy="403334"/>
          </a:xfrm>
          <a:prstGeom prst="rect">
            <a:avLst/>
          </a:prstGeom>
          <a:gradFill>
            <a:gsLst>
              <a:gs pos="66000">
                <a:srgbClr val="35B99A"/>
              </a:gs>
              <a:gs pos="96000">
                <a:schemeClr val="bg1"/>
              </a:gs>
            </a:gsLst>
            <a:lin ang="108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7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 Code + AL only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C7D6B73-6A79-4A21-AFC0-55594D7C3F21}"/>
              </a:ext>
            </a:extLst>
          </p:cNvPr>
          <p:cNvSpPr/>
          <p:nvPr/>
        </p:nvSpPr>
        <p:spPr bwMode="auto">
          <a:xfrm>
            <a:off x="5464444" y="4802536"/>
            <a:ext cx="3361066" cy="360014"/>
          </a:xfrm>
          <a:prstGeom prst="rect">
            <a:avLst/>
          </a:prstGeom>
          <a:gradFill flip="none" rotWithShape="1">
            <a:gsLst>
              <a:gs pos="65000">
                <a:srgbClr val="3399A1"/>
              </a:gs>
              <a:gs pos="95000">
                <a:srgbClr val="F6F6F7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06" tIns="107525" rIns="134406" bIns="1075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4" dirty="0">
                <a:solidFill>
                  <a:schemeClr val="bg1"/>
                </a:solidFill>
                <a:latin typeface="Segoe UI"/>
                <a:cs typeface="Segoe UI" pitchFamily="34" charset="0"/>
              </a:rPr>
              <a:t>CDS + Data + Intelligence platform for partners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807081C-37E0-45DB-AFE4-46FBDC795010}"/>
              </a:ext>
            </a:extLst>
          </p:cNvPr>
          <p:cNvSpPr txBox="1"/>
          <p:nvPr/>
        </p:nvSpPr>
        <p:spPr>
          <a:xfrm>
            <a:off x="121113" y="4275546"/>
            <a:ext cx="1688545" cy="418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37">
              <a:lnSpc>
                <a:spcPct val="90000"/>
              </a:lnSpc>
              <a:defRPr/>
            </a:pPr>
            <a:r>
              <a:rPr lang="da-DK" sz="1176" b="1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Dynamics NAV 2018</a:t>
            </a:r>
          </a:p>
          <a:p>
            <a:pPr algn="ctr" defTabSz="685537">
              <a:lnSpc>
                <a:spcPct val="90000"/>
              </a:lnSpc>
              <a:defRPr/>
            </a:pPr>
            <a:r>
              <a:rPr lang="da-DK" sz="1176" b="1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rPr>
              <a:t>On-premises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0" grpId="0" animBg="1"/>
      <p:bldP spid="51" grpId="0" animBg="1"/>
      <p:bldP spid="52" grpId="0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07FAB41F-7913-47F2-9784-1CD7AD5B609B}"/>
              </a:ext>
            </a:extLst>
          </p:cNvPr>
          <p:cNvSpPr/>
          <p:nvPr/>
        </p:nvSpPr>
        <p:spPr bwMode="auto">
          <a:xfrm>
            <a:off x="5226898" y="2659014"/>
            <a:ext cx="3917102" cy="320040"/>
          </a:xfrm>
          <a:prstGeom prst="rect">
            <a:avLst/>
          </a:prstGeom>
          <a:gradFill flip="none" rotWithShape="1">
            <a:gsLst>
              <a:gs pos="65000">
                <a:srgbClr val="1DB79D"/>
              </a:gs>
              <a:gs pos="95000">
                <a:schemeClr val="bg1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01" tIns="146241" rIns="182801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0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2917">
                    <a:srgbClr val="4F5B6B"/>
                  </a:gs>
                  <a:gs pos="30000">
                    <a:srgbClr val="4F5B6B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Business Central </a:t>
            </a:r>
            <a:r>
              <a:rPr lang="sr-Latn-RS" sz="28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Roadmap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B5F06-618E-4171-BFC3-5E263EBAA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01" y="1677761"/>
            <a:ext cx="473088" cy="250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9606C-22F4-4D1D-880B-C54C57A4C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0" t="16129" r="4887" b="16408"/>
          <a:stretch/>
        </p:blipFill>
        <p:spPr>
          <a:xfrm>
            <a:off x="253897" y="2063456"/>
            <a:ext cx="470623" cy="28334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5052D97-4B75-4EA6-A4F4-0DD82B370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585" y="1676445"/>
            <a:ext cx="470623" cy="2823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1A3BD3-C33E-41DF-A284-996C80F43745}"/>
              </a:ext>
            </a:extLst>
          </p:cNvPr>
          <p:cNvCxnSpPr>
            <a:cxnSpLocks/>
          </p:cNvCxnSpPr>
          <p:nvPr/>
        </p:nvCxnSpPr>
        <p:spPr>
          <a:xfrm>
            <a:off x="4378558" y="1139564"/>
            <a:ext cx="0" cy="3999355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F72F67-7902-4E25-9F5B-120729C1B1E8}"/>
              </a:ext>
            </a:extLst>
          </p:cNvPr>
          <p:cNvCxnSpPr>
            <a:cxnSpLocks/>
          </p:cNvCxnSpPr>
          <p:nvPr/>
        </p:nvCxnSpPr>
        <p:spPr>
          <a:xfrm>
            <a:off x="215290" y="1626582"/>
            <a:ext cx="8756426" cy="0"/>
          </a:xfrm>
          <a:prstGeom prst="straightConnector1">
            <a:avLst/>
          </a:prstGeom>
          <a:ln w="25400">
            <a:solidFill>
              <a:schemeClr val="tx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381D4A2-6C85-49A3-AA45-5F4D5FBA9622}"/>
              </a:ext>
            </a:extLst>
          </p:cNvPr>
          <p:cNvSpPr/>
          <p:nvPr/>
        </p:nvSpPr>
        <p:spPr bwMode="auto">
          <a:xfrm>
            <a:off x="257919" y="1128294"/>
            <a:ext cx="1423289" cy="497344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Spring 2018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966BC-A1CA-44D8-9038-7CAB22345AA5}"/>
              </a:ext>
            </a:extLst>
          </p:cNvPr>
          <p:cNvSpPr/>
          <p:nvPr/>
        </p:nvSpPr>
        <p:spPr bwMode="auto">
          <a:xfrm>
            <a:off x="1794849" y="1130810"/>
            <a:ext cx="2526358" cy="494825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Fall 2018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0BA6EB-1842-48CB-B0E1-A3F7653F6EF6}"/>
              </a:ext>
            </a:extLst>
          </p:cNvPr>
          <p:cNvCxnSpPr>
            <a:cxnSpLocks/>
          </p:cNvCxnSpPr>
          <p:nvPr/>
        </p:nvCxnSpPr>
        <p:spPr>
          <a:xfrm>
            <a:off x="1743924" y="1128293"/>
            <a:ext cx="0" cy="4010626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2C05610-4B76-4072-B609-81AC24C4D406}"/>
              </a:ext>
            </a:extLst>
          </p:cNvPr>
          <p:cNvSpPr/>
          <p:nvPr/>
        </p:nvSpPr>
        <p:spPr bwMode="auto">
          <a:xfrm>
            <a:off x="4456116" y="1139564"/>
            <a:ext cx="1008335" cy="494825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BF7E4-7D66-4785-86B2-84DD1F286606}"/>
              </a:ext>
            </a:extLst>
          </p:cNvPr>
          <p:cNvSpPr/>
          <p:nvPr/>
        </p:nvSpPr>
        <p:spPr bwMode="auto">
          <a:xfrm>
            <a:off x="5544898" y="1123950"/>
            <a:ext cx="1008335" cy="494825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8BEF40-E728-4EAD-85D8-5152F448AFC9}"/>
              </a:ext>
            </a:extLst>
          </p:cNvPr>
          <p:cNvSpPr/>
          <p:nvPr/>
        </p:nvSpPr>
        <p:spPr bwMode="auto">
          <a:xfrm>
            <a:off x="6633681" y="1135661"/>
            <a:ext cx="1008335" cy="494825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2F81CA-0168-4E53-984F-E24810930D43}"/>
              </a:ext>
            </a:extLst>
          </p:cNvPr>
          <p:cNvSpPr/>
          <p:nvPr/>
        </p:nvSpPr>
        <p:spPr bwMode="auto">
          <a:xfrm>
            <a:off x="7722463" y="1135661"/>
            <a:ext cx="1008335" cy="494825"/>
          </a:xfrm>
          <a:prstGeom prst="rect">
            <a:avLst/>
          </a:prstGeom>
          <a:solidFill>
            <a:srgbClr val="2876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9ACE31-EDA2-4C9F-8728-06AD1D99AA73}"/>
              </a:ext>
            </a:extLst>
          </p:cNvPr>
          <p:cNvGrpSpPr/>
          <p:nvPr/>
        </p:nvGrpSpPr>
        <p:grpSpPr>
          <a:xfrm>
            <a:off x="649" y="2247936"/>
            <a:ext cx="9142703" cy="1740704"/>
            <a:chOff x="882" y="2906046"/>
            <a:chExt cx="12434711" cy="236747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FF6578-213B-420A-B198-DB635835B129}"/>
                </a:ext>
              </a:extLst>
            </p:cNvPr>
            <p:cNvSpPr/>
            <p:nvPr/>
          </p:nvSpPr>
          <p:spPr bwMode="auto">
            <a:xfrm>
              <a:off x="884" y="4001792"/>
              <a:ext cx="6316777" cy="441896"/>
            </a:xfrm>
            <a:prstGeom prst="rect">
              <a:avLst/>
            </a:prstGeom>
            <a:solidFill>
              <a:srgbClr val="E5E5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06" tIns="107525" rIns="134406" bIns="1075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5" err="1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A5F647-0848-41E3-AE8C-EFBD548971CC}"/>
                </a:ext>
              </a:extLst>
            </p:cNvPr>
            <p:cNvSpPr/>
            <p:nvPr/>
          </p:nvSpPr>
          <p:spPr bwMode="auto">
            <a:xfrm>
              <a:off x="5544685" y="4001792"/>
              <a:ext cx="6890908" cy="439410"/>
            </a:xfrm>
            <a:prstGeom prst="rect">
              <a:avLst/>
            </a:prstGeom>
            <a:gradFill flip="none" rotWithShape="1">
              <a:gsLst>
                <a:gs pos="65000">
                  <a:srgbClr val="3399A1"/>
                </a:gs>
                <a:gs pos="95000">
                  <a:srgbClr val="E5E5E5"/>
                </a:gs>
              </a:gsLst>
              <a:lin ang="108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06" tIns="107525" rIns="134406" bIns="1075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err="1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705E84-05EA-4684-92BD-34FE8B8A3481}"/>
                </a:ext>
              </a:extLst>
            </p:cNvPr>
            <p:cNvSpPr/>
            <p:nvPr/>
          </p:nvSpPr>
          <p:spPr bwMode="auto">
            <a:xfrm>
              <a:off x="882" y="3412221"/>
              <a:ext cx="3600942" cy="290800"/>
            </a:xfrm>
            <a:prstGeom prst="rect">
              <a:avLst/>
            </a:prstGeom>
            <a:gradFill flip="none" rotWithShape="1">
              <a:gsLst>
                <a:gs pos="0">
                  <a:srgbClr val="3399A1"/>
                </a:gs>
                <a:gs pos="50000">
                  <a:srgbClr val="3399A1">
                    <a:tint val="44500"/>
                    <a:satMod val="160000"/>
                  </a:srgbClr>
                </a:gs>
                <a:gs pos="100000">
                  <a:srgbClr val="E5E5E5"/>
                </a:gs>
              </a:gsLst>
              <a:lin ang="108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06" tIns="107525" rIns="134406" bIns="1075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5" err="1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B4FC67-7CA1-4216-BD2F-AFC027AA5FBF}"/>
                </a:ext>
              </a:extLst>
            </p:cNvPr>
            <p:cNvSpPr txBox="1"/>
            <p:nvPr/>
          </p:nvSpPr>
          <p:spPr>
            <a:xfrm>
              <a:off x="2710594" y="3262129"/>
              <a:ext cx="2011395" cy="2011395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3399A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 defTabSz="685537">
                <a:defRPr/>
              </a:pPr>
              <a:r>
                <a:rPr lang="da-DK" sz="1103" dirty="0">
                  <a:gradFill>
                    <a:gsLst>
                      <a:gs pos="2917">
                        <a:srgbClr val="4F5B6B"/>
                      </a:gs>
                      <a:gs pos="30000">
                        <a:srgbClr val="4F5B6B"/>
                      </a:gs>
                    </a:gsLst>
                    <a:lin ang="5400000" scaled="0"/>
                  </a:gradFill>
                  <a:latin typeface="Segoe UI"/>
                </a:rPr>
                <a:t>Dynamics 365</a:t>
              </a:r>
            </a:p>
            <a:p>
              <a:pPr algn="ctr" defTabSz="685537">
                <a:defRPr/>
              </a:pPr>
              <a:r>
                <a:rPr lang="da-DK" sz="1103" b="1" dirty="0">
                  <a:gradFill>
                    <a:gsLst>
                      <a:gs pos="2917">
                        <a:srgbClr val="4F5B6B"/>
                      </a:gs>
                      <a:gs pos="30000">
                        <a:srgbClr val="4F5B6B"/>
                      </a:gs>
                    </a:gsLst>
                    <a:lin ang="5400000" scaled="0"/>
                  </a:gradFill>
                  <a:latin typeface="Segoe UI"/>
                </a:rPr>
                <a:t>Business Central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806E88-07EA-49F4-A643-3323344A8AF1}"/>
                </a:ext>
              </a:extLst>
            </p:cNvPr>
            <p:cNvSpPr txBox="1"/>
            <p:nvPr/>
          </p:nvSpPr>
          <p:spPr>
            <a:xfrm>
              <a:off x="714720" y="2906046"/>
              <a:ext cx="1371406" cy="137140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3399A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 defTabSz="685537">
                <a:defRPr/>
              </a:pPr>
              <a:r>
                <a:rPr lang="da-DK" sz="882" dirty="0">
                  <a:gradFill>
                    <a:gsLst>
                      <a:gs pos="2917">
                        <a:srgbClr val="4F5B6B"/>
                      </a:gs>
                      <a:gs pos="30000">
                        <a:srgbClr val="4F5B6B"/>
                      </a:gs>
                    </a:gsLst>
                    <a:lin ang="5400000" scaled="0"/>
                  </a:gradFill>
                  <a:latin typeface="Segoe UI"/>
                </a:rPr>
                <a:t>Dynamics 365</a:t>
              </a:r>
            </a:p>
            <a:p>
              <a:pPr algn="ctr" defTabSz="685537">
                <a:defRPr/>
              </a:pPr>
              <a:r>
                <a:rPr lang="da-DK" sz="882" b="1" dirty="0">
                  <a:gradFill>
                    <a:gsLst>
                      <a:gs pos="2917">
                        <a:srgbClr val="4F5B6B"/>
                      </a:gs>
                      <a:gs pos="30000">
                        <a:srgbClr val="4F5B6B"/>
                      </a:gs>
                    </a:gsLst>
                    <a:lin ang="5400000" scaled="0"/>
                  </a:gradFill>
                  <a:latin typeface="Segoe UI"/>
                </a:rPr>
                <a:t>Business Central</a:t>
              </a:r>
              <a:endParaRPr lang="da-DK" sz="882" b="1" i="1" dirty="0">
                <a:gradFill>
                  <a:gsLst>
                    <a:gs pos="2917">
                      <a:srgbClr val="4F5B6B"/>
                    </a:gs>
                    <a:gs pos="30000">
                      <a:srgbClr val="4F5B6B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FEBBCF64-38C9-489D-B46C-9EC2B210A3A9}"/>
                </a:ext>
              </a:extLst>
            </p:cNvPr>
            <p:cNvSpPr/>
            <p:nvPr/>
          </p:nvSpPr>
          <p:spPr bwMode="auto">
            <a:xfrm>
              <a:off x="591003" y="4083069"/>
              <a:ext cx="257654" cy="265969"/>
            </a:xfrm>
            <a:prstGeom prst="chevron">
              <a:avLst/>
            </a:prstGeom>
            <a:solidFill>
              <a:srgbClr val="737D8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B7D112F4-5526-4AC3-B4C8-E3ECAD54F2A4}"/>
                </a:ext>
              </a:extLst>
            </p:cNvPr>
            <p:cNvSpPr/>
            <p:nvPr/>
          </p:nvSpPr>
          <p:spPr bwMode="auto">
            <a:xfrm>
              <a:off x="2020224" y="4083069"/>
              <a:ext cx="257654" cy="265969"/>
            </a:xfrm>
            <a:prstGeom prst="chevron">
              <a:avLst/>
            </a:prstGeom>
            <a:solidFill>
              <a:srgbClr val="737D8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D3C7C068-9E11-458E-9BC3-743A22935C1E}"/>
                </a:ext>
              </a:extLst>
            </p:cNvPr>
            <p:cNvSpPr/>
            <p:nvPr/>
          </p:nvSpPr>
          <p:spPr bwMode="auto">
            <a:xfrm>
              <a:off x="4886186" y="4083069"/>
              <a:ext cx="257654" cy="265969"/>
            </a:xfrm>
            <a:prstGeom prst="chevron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F6DAE8B5-C347-400E-BC38-E4A4A3C1DC58}"/>
                </a:ext>
              </a:extLst>
            </p:cNvPr>
            <p:cNvSpPr/>
            <p:nvPr/>
          </p:nvSpPr>
          <p:spPr bwMode="auto">
            <a:xfrm>
              <a:off x="6093173" y="4083069"/>
              <a:ext cx="257654" cy="265969"/>
            </a:xfrm>
            <a:prstGeom prst="chevron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9233B9E7-EEA4-4597-ACE9-1AAA354E33D4}"/>
                </a:ext>
              </a:extLst>
            </p:cNvPr>
            <p:cNvSpPr/>
            <p:nvPr/>
          </p:nvSpPr>
          <p:spPr bwMode="auto">
            <a:xfrm>
              <a:off x="7543631" y="4083069"/>
              <a:ext cx="257654" cy="265969"/>
            </a:xfrm>
            <a:prstGeom prst="chevron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BC904D0C-6A57-4C88-9001-D98B2EE6AB2E}"/>
                </a:ext>
              </a:extLst>
            </p:cNvPr>
            <p:cNvSpPr/>
            <p:nvPr/>
          </p:nvSpPr>
          <p:spPr bwMode="auto">
            <a:xfrm>
              <a:off x="8988971" y="4089755"/>
              <a:ext cx="257654" cy="265969"/>
            </a:xfrm>
            <a:prstGeom prst="chevron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F31343FB-5E83-40E4-8E5C-19F6C762EEBC}"/>
                </a:ext>
              </a:extLst>
            </p:cNvPr>
            <p:cNvSpPr/>
            <p:nvPr/>
          </p:nvSpPr>
          <p:spPr bwMode="auto">
            <a:xfrm>
              <a:off x="10393672" y="4089755"/>
              <a:ext cx="257654" cy="265969"/>
            </a:xfrm>
            <a:prstGeom prst="chevron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3E87C4F5-7733-4633-8564-6178A4DFE1ED}"/>
                </a:ext>
              </a:extLst>
            </p:cNvPr>
            <p:cNvSpPr/>
            <p:nvPr/>
          </p:nvSpPr>
          <p:spPr bwMode="auto">
            <a:xfrm>
              <a:off x="11874485" y="4096228"/>
              <a:ext cx="257654" cy="265969"/>
            </a:xfrm>
            <a:prstGeom prst="chevron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3ABCFF9-56EE-482F-A565-7C7D6D8FE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640" y="2396284"/>
            <a:ext cx="470623" cy="3153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4198C89-3143-4E99-AAD3-DEECCAFEF7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044" y="2752104"/>
            <a:ext cx="470623" cy="313749"/>
          </a:xfrm>
          <a:prstGeom prst="rect">
            <a:avLst/>
          </a:prstGeom>
        </p:spPr>
      </p:pic>
      <p:pic>
        <p:nvPicPr>
          <p:cNvPr id="33" name="Picture 3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76F2E21-D25A-4BEF-A5A1-2523E2789B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2269" y="1676445"/>
            <a:ext cx="470623" cy="3576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64D869C-795E-4E9B-A79A-1BC81FE147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6640" y="2065851"/>
            <a:ext cx="470623" cy="282374"/>
          </a:xfrm>
          <a:prstGeom prst="rect">
            <a:avLst/>
          </a:prstGeom>
        </p:spPr>
      </p:pic>
      <p:pic>
        <p:nvPicPr>
          <p:cNvPr id="35" name="Picture 3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5E6D29-CA5D-45E6-9C22-8F76D9E05A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3203" y="1684060"/>
            <a:ext cx="470623" cy="3200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3485E3-4A73-43B2-8602-DD64B93C4E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3203" y="2087471"/>
            <a:ext cx="470623" cy="235312"/>
          </a:xfrm>
          <a:prstGeom prst="rect">
            <a:avLst/>
          </a:prstGeom>
        </p:spPr>
      </p:pic>
      <p:pic>
        <p:nvPicPr>
          <p:cNvPr id="37" name="Picture 3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FF3CF61-2688-45C6-80A1-A6A2560E76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1519" y="2401743"/>
            <a:ext cx="470623" cy="2819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1751E0-0D4D-485F-9FEB-4683C85FF3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4848" y="3113351"/>
            <a:ext cx="470623" cy="277667"/>
          </a:xfrm>
          <a:prstGeom prst="rect">
            <a:avLst/>
          </a:prstGeom>
        </p:spPr>
      </p:pic>
      <p:pic>
        <p:nvPicPr>
          <p:cNvPr id="39" name="Picture 3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DB9FCAB-6C51-4F66-BA2D-95CA906BEC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4848" y="3448142"/>
            <a:ext cx="470623" cy="3193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CD3FBF2-C7A0-473D-9EA6-A0426774B8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1360" y="1676503"/>
            <a:ext cx="470623" cy="3395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59F9A5A-AC24-4CC5-9892-A5F7899766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97764" y="2756080"/>
            <a:ext cx="470623" cy="327391"/>
          </a:xfrm>
          <a:prstGeom prst="rect">
            <a:avLst/>
          </a:prstGeom>
        </p:spPr>
      </p:pic>
      <p:pic>
        <p:nvPicPr>
          <p:cNvPr id="42" name="Picture 4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BA14A94-7DF8-4FB6-B945-E693CF82E6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61360" y="2060065"/>
            <a:ext cx="470623" cy="313031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0DD826-4300-47A2-AB35-D8C61CAC623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5772" b="8341"/>
          <a:stretch/>
        </p:blipFill>
        <p:spPr>
          <a:xfrm>
            <a:off x="2355307" y="2401744"/>
            <a:ext cx="470623" cy="308981"/>
          </a:xfrm>
          <a:prstGeom prst="rect">
            <a:avLst/>
          </a:prstGeom>
        </p:spPr>
      </p:pic>
      <p:pic>
        <p:nvPicPr>
          <p:cNvPr id="44" name="Picture 43" descr="A drawing of a person&#10;&#10;Description automatically generated">
            <a:extLst>
              <a:ext uri="{FF2B5EF4-FFF2-40B4-BE49-F238E27FC236}">
                <a16:creationId xmlns:a16="http://schemas.microsoft.com/office/drawing/2014/main" id="{79967C83-D033-4F4A-920E-CD7E807EC57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53639" y="2747952"/>
            <a:ext cx="470623" cy="332095"/>
          </a:xfrm>
          <a:prstGeom prst="rect">
            <a:avLst/>
          </a:prstGeom>
        </p:spPr>
      </p:pic>
      <p:pic>
        <p:nvPicPr>
          <p:cNvPr id="45" name="Picture 4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9E54F8-5C34-45F2-B802-C56F855894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3639" y="3119864"/>
            <a:ext cx="470623" cy="318430"/>
          </a:xfrm>
          <a:prstGeom prst="rect">
            <a:avLst/>
          </a:prstGeom>
        </p:spPr>
      </p:pic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01A20572-33BA-4A7E-9C72-B49C9645A43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02985" y="3458273"/>
            <a:ext cx="295820" cy="295820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AE118C-9981-41AE-AB11-11FCBB56CB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53926" y="1671990"/>
            <a:ext cx="470623" cy="332095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F638E50-5D7F-4E2F-8E46-21A3FD17C68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41455" y="2079176"/>
            <a:ext cx="470623" cy="2600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089F77D-8AD1-4EC9-87E5-6A336ACE3F85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4943" b="16465"/>
          <a:stretch/>
        </p:blipFill>
        <p:spPr>
          <a:xfrm>
            <a:off x="3849591" y="2381775"/>
            <a:ext cx="470623" cy="344334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5510C710-8D86-48CF-B262-8299398D4FD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45038" y="1676804"/>
            <a:ext cx="470623" cy="312758"/>
          </a:xfrm>
          <a:prstGeom prst="rect">
            <a:avLst/>
          </a:prstGeom>
        </p:spPr>
      </p:pic>
      <p:pic>
        <p:nvPicPr>
          <p:cNvPr id="51" name="Picture 5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CE71783-9231-4680-825E-7719BD7DF66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32567" y="2028740"/>
            <a:ext cx="470623" cy="33479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52A311-E0B7-460E-AEA6-B290343697E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32563" y="2401744"/>
            <a:ext cx="470623" cy="32779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431D233-3C84-4356-BEBC-62867C74407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38963" y="2763684"/>
            <a:ext cx="470623" cy="329436"/>
          </a:xfrm>
          <a:prstGeom prst="rect">
            <a:avLst/>
          </a:prstGeom>
        </p:spPr>
      </p:pic>
      <p:pic>
        <p:nvPicPr>
          <p:cNvPr id="55" name="Picture 5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4986540-837B-403E-A839-D58A0ADAF47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79068" y="1682519"/>
            <a:ext cx="470623" cy="313749"/>
          </a:xfrm>
          <a:prstGeom prst="rect">
            <a:avLst/>
          </a:prstGeom>
        </p:spPr>
      </p:pic>
      <p:pic>
        <p:nvPicPr>
          <p:cNvPr id="56" name="Picture 55" descr="A picture containing clipart&#10;&#10;Description automatically generated">
            <a:extLst>
              <a:ext uri="{FF2B5EF4-FFF2-40B4-BE49-F238E27FC236}">
                <a16:creationId xmlns:a16="http://schemas.microsoft.com/office/drawing/2014/main" id="{F1BC86BD-36DD-42E0-B749-7D16C346D5F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985038" y="2775672"/>
            <a:ext cx="470623" cy="23719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2FF8E37-D515-40D3-96AE-CED0CF7B88E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77151" y="2408326"/>
            <a:ext cx="470623" cy="3146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7869241-27A7-4C75-AE72-48FD03DC50C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77912" y="2024628"/>
            <a:ext cx="470623" cy="313749"/>
          </a:xfrm>
          <a:prstGeom prst="rect">
            <a:avLst/>
          </a:prstGeom>
        </p:spPr>
      </p:pic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3AE18BBD-1E34-41CE-8CB7-D7F1AAF1395F}"/>
              </a:ext>
            </a:extLst>
          </p:cNvPr>
          <p:cNvSpPr/>
          <p:nvPr/>
        </p:nvSpPr>
        <p:spPr bwMode="auto">
          <a:xfrm>
            <a:off x="5561763" y="2728392"/>
            <a:ext cx="182880" cy="182880"/>
          </a:xfrm>
          <a:prstGeom prst="chevron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D9B8660D-28FF-4039-A9E8-2FEE426A3D0A}"/>
              </a:ext>
            </a:extLst>
          </p:cNvPr>
          <p:cNvSpPr/>
          <p:nvPr/>
        </p:nvSpPr>
        <p:spPr bwMode="auto">
          <a:xfrm>
            <a:off x="6620919" y="2747286"/>
            <a:ext cx="182880" cy="182880"/>
          </a:xfrm>
          <a:prstGeom prst="chevron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E16EB998-349D-4989-84DC-033072EEE0EF}"/>
              </a:ext>
            </a:extLst>
          </p:cNvPr>
          <p:cNvSpPr/>
          <p:nvPr/>
        </p:nvSpPr>
        <p:spPr bwMode="auto">
          <a:xfrm>
            <a:off x="7647966" y="2727594"/>
            <a:ext cx="182880" cy="182880"/>
          </a:xfrm>
          <a:prstGeom prst="chevron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72C40EFE-96A2-4043-951C-2E35ED904BDD}"/>
              </a:ext>
            </a:extLst>
          </p:cNvPr>
          <p:cNvSpPr/>
          <p:nvPr/>
        </p:nvSpPr>
        <p:spPr bwMode="auto">
          <a:xfrm>
            <a:off x="8739231" y="2728246"/>
            <a:ext cx="182880" cy="182880"/>
          </a:xfrm>
          <a:prstGeom prst="chevron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B9E58F-32DA-4BAD-BDA9-F5756E4B8A53}"/>
              </a:ext>
            </a:extLst>
          </p:cNvPr>
          <p:cNvSpPr txBox="1"/>
          <p:nvPr/>
        </p:nvSpPr>
        <p:spPr>
          <a:xfrm>
            <a:off x="5866789" y="2138164"/>
            <a:ext cx="3163558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1DB79D"/>
                </a:solidFill>
              </a:rPr>
              <a:t>Partner based localizations</a:t>
            </a:r>
          </a:p>
        </p:txBody>
      </p:sp>
    </p:spTree>
    <p:extLst>
      <p:ext uri="{BB962C8B-B14F-4D97-AF65-F5344CB8AC3E}">
        <p14:creationId xmlns:p14="http://schemas.microsoft.com/office/powerpoint/2010/main" val="15696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Jedinstveno rešenja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92C3A-18A8-43BA-96DF-36B5C7F8A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30660"/>
            <a:ext cx="6647735" cy="401211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B274F5-3BC4-48C9-8F31-4DD9D09829CB}"/>
              </a:ext>
            </a:extLst>
          </p:cNvPr>
          <p:cNvGrpSpPr/>
          <p:nvPr/>
        </p:nvGrpSpPr>
        <p:grpSpPr>
          <a:xfrm>
            <a:off x="2057400" y="1145837"/>
            <a:ext cx="5206227" cy="3063366"/>
            <a:chOff x="-2795534" y="1302726"/>
            <a:chExt cx="8229510" cy="4937706"/>
          </a:xfrm>
        </p:grpSpPr>
        <p:pic>
          <p:nvPicPr>
            <p:cNvPr id="7" name="Picture 6" descr="computer-screen.png">
              <a:extLst>
                <a:ext uri="{FF2B5EF4-FFF2-40B4-BE49-F238E27FC236}">
                  <a16:creationId xmlns:a16="http://schemas.microsoft.com/office/drawing/2014/main" id="{BDBB9221-CDED-4FBF-993A-8E0348914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95534" y="1302726"/>
              <a:ext cx="8229510" cy="49377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D9E042-F5A4-4A1B-98DC-B462C0256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19" r="5021"/>
            <a:stretch/>
          </p:blipFill>
          <p:spPr>
            <a:xfrm>
              <a:off x="-1800604" y="1743032"/>
              <a:ext cx="6257692" cy="372335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96DC28-5D2F-4D82-9FE4-1ECC15489DE7}"/>
              </a:ext>
            </a:extLst>
          </p:cNvPr>
          <p:cNvGrpSpPr/>
          <p:nvPr/>
        </p:nvGrpSpPr>
        <p:grpSpPr>
          <a:xfrm>
            <a:off x="3428999" y="1924039"/>
            <a:ext cx="3734469" cy="2628911"/>
            <a:chOff x="6541948" y="527192"/>
            <a:chExt cx="4754828" cy="3328380"/>
          </a:xfrm>
        </p:grpSpPr>
        <p:pic>
          <p:nvPicPr>
            <p:cNvPr id="10" name="Picture 9" descr="tablet-image.png">
              <a:extLst>
                <a:ext uri="{FF2B5EF4-FFF2-40B4-BE49-F238E27FC236}">
                  <a16:creationId xmlns:a16="http://schemas.microsoft.com/office/drawing/2014/main" id="{D13654D4-1746-44E4-95D2-344E4040F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948" y="527192"/>
              <a:ext cx="4754828" cy="33283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70B27E-9B94-4875-BDE1-55E0926E7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8368" y="893055"/>
              <a:ext cx="4257439" cy="251276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A8137D-0114-4E50-88D9-3F126140C794}"/>
              </a:ext>
            </a:extLst>
          </p:cNvPr>
          <p:cNvGrpSpPr/>
          <p:nvPr/>
        </p:nvGrpSpPr>
        <p:grpSpPr>
          <a:xfrm>
            <a:off x="3696372" y="2794893"/>
            <a:ext cx="1484862" cy="2365296"/>
            <a:chOff x="2557646" y="4701696"/>
            <a:chExt cx="2496573" cy="39768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CEB190-F1A0-47E0-943F-AC60C6C0EB09}"/>
                </a:ext>
              </a:extLst>
            </p:cNvPr>
            <p:cNvSpPr/>
            <p:nvPr/>
          </p:nvSpPr>
          <p:spPr bwMode="auto">
            <a:xfrm>
              <a:off x="2988120" y="4811133"/>
              <a:ext cx="1717992" cy="661914"/>
            </a:xfrm>
            <a:prstGeom prst="rect">
              <a:avLst/>
            </a:prstGeom>
            <a:solidFill>
              <a:srgbClr val="F6F6F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3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A910B3-B630-4A0D-8576-8DB188E1AD6E}"/>
                </a:ext>
              </a:extLst>
            </p:cNvPr>
            <p:cNvSpPr/>
            <p:nvPr/>
          </p:nvSpPr>
          <p:spPr bwMode="auto">
            <a:xfrm>
              <a:off x="2988120" y="5473048"/>
              <a:ext cx="1717992" cy="28695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3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49213E-B751-4C0A-A82A-4F635446A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100" b="12114"/>
            <a:stretch/>
          </p:blipFill>
          <p:spPr>
            <a:xfrm>
              <a:off x="2988120" y="5473048"/>
              <a:ext cx="1676557" cy="249125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0FD3B9-EB27-45C1-B810-F426F4E68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0505"/>
            <a:stretch/>
          </p:blipFill>
          <p:spPr>
            <a:xfrm>
              <a:off x="2988120" y="5062662"/>
              <a:ext cx="1676557" cy="2964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16982B-BE2F-4DDB-97BB-85ADCB238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4066" b="1406"/>
            <a:stretch/>
          </p:blipFill>
          <p:spPr>
            <a:xfrm>
              <a:off x="2988120" y="8268435"/>
              <a:ext cx="1676557" cy="14139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82D93E-D9CD-4441-8706-34826319FC2D}"/>
                </a:ext>
              </a:extLst>
            </p:cNvPr>
            <p:cNvSpPr/>
            <p:nvPr/>
          </p:nvSpPr>
          <p:spPr bwMode="auto">
            <a:xfrm>
              <a:off x="3380680" y="5210889"/>
              <a:ext cx="1283997" cy="178778"/>
            </a:xfrm>
            <a:prstGeom prst="rect">
              <a:avLst/>
            </a:prstGeom>
            <a:solidFill>
              <a:srgbClr val="F6F6F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3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35F78C-451C-4D0B-8BCB-C2000710C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7646" y="4701696"/>
              <a:ext cx="2496573" cy="397689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DBC9D0-42AF-4131-8D64-0FC9F5DA503F}"/>
              </a:ext>
            </a:extLst>
          </p:cNvPr>
          <p:cNvGrpSpPr/>
          <p:nvPr/>
        </p:nvGrpSpPr>
        <p:grpSpPr>
          <a:xfrm>
            <a:off x="4969433" y="2629457"/>
            <a:ext cx="1455884" cy="2609246"/>
            <a:chOff x="8652196" y="3220751"/>
            <a:chExt cx="1980383" cy="354925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6DEC6E5-C675-49D3-9D41-FD406C5688E2}"/>
                </a:ext>
              </a:extLst>
            </p:cNvPr>
            <p:cNvGrpSpPr/>
            <p:nvPr/>
          </p:nvGrpSpPr>
          <p:grpSpPr>
            <a:xfrm>
              <a:off x="8652196" y="3220751"/>
              <a:ext cx="1980383" cy="3549259"/>
              <a:chOff x="4718525" y="1769950"/>
              <a:chExt cx="2933701" cy="525780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1C613C0-398D-4DD5-926B-686116366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8525" y="1769950"/>
                <a:ext cx="2933701" cy="52578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032A7EE-8522-442F-8B25-73B040BC1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4323" y="2675929"/>
                <a:ext cx="2239091" cy="3712679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4100F-4F49-4512-9537-613ECA9E319D}"/>
                </a:ext>
              </a:extLst>
            </p:cNvPr>
            <p:cNvSpPr/>
            <p:nvPr/>
          </p:nvSpPr>
          <p:spPr bwMode="auto">
            <a:xfrm>
              <a:off x="9216089" y="3946084"/>
              <a:ext cx="372277" cy="92154"/>
            </a:xfrm>
            <a:prstGeom prst="rect">
              <a:avLst/>
            </a:prstGeom>
            <a:solidFill>
              <a:srgbClr val="F1F1F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3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883D2B-B59B-4249-9B34-C5CE3BBA45A6}"/>
              </a:ext>
            </a:extLst>
          </p:cNvPr>
          <p:cNvGrpSpPr/>
          <p:nvPr/>
        </p:nvGrpSpPr>
        <p:grpSpPr>
          <a:xfrm>
            <a:off x="6271625" y="2677520"/>
            <a:ext cx="1354817" cy="2531292"/>
            <a:chOff x="10782334" y="3286125"/>
            <a:chExt cx="1842906" cy="344322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CDD0E23-EBDE-4535-8518-C686803D5BE1}"/>
                </a:ext>
              </a:extLst>
            </p:cNvPr>
            <p:cNvGrpSpPr/>
            <p:nvPr/>
          </p:nvGrpSpPr>
          <p:grpSpPr>
            <a:xfrm>
              <a:off x="10782334" y="3286125"/>
              <a:ext cx="1842906" cy="3443221"/>
              <a:chOff x="7559496" y="5293500"/>
              <a:chExt cx="2342260" cy="437619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505602-5198-43BE-9DD0-743E273144E1}"/>
                  </a:ext>
                </a:extLst>
              </p:cNvPr>
              <p:cNvSpPr/>
              <p:nvPr/>
            </p:nvSpPr>
            <p:spPr bwMode="auto">
              <a:xfrm>
                <a:off x="7824248" y="5608948"/>
                <a:ext cx="1793809" cy="3742442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3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65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7114865-9F29-4E4E-9882-036DE69A1D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8178"/>
              <a:stretch/>
            </p:blipFill>
            <p:spPr>
              <a:xfrm>
                <a:off x="7831822" y="5651318"/>
                <a:ext cx="1812511" cy="2740346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E79EB5C-8698-462D-9610-FB660C925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92874"/>
              <a:stretch/>
            </p:blipFill>
            <p:spPr>
              <a:xfrm>
                <a:off x="7816401" y="9071134"/>
                <a:ext cx="1842738" cy="21620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76B7B34-0224-42F0-9B88-4A7977D38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9470" b="67258"/>
              <a:stretch/>
            </p:blipFill>
            <p:spPr>
              <a:xfrm>
                <a:off x="7817584" y="8390204"/>
                <a:ext cx="1826748" cy="69998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A2955FE-F93D-4A2D-9517-54186F376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496" y="5293500"/>
                <a:ext cx="2342260" cy="4376196"/>
              </a:xfrm>
              <a:prstGeom prst="rect">
                <a:avLst/>
              </a:prstGeom>
            </p:spPr>
          </p:pic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C37F12-EA04-4BC7-A49E-BFB19617D4D2}"/>
                </a:ext>
              </a:extLst>
            </p:cNvPr>
            <p:cNvSpPr/>
            <p:nvPr/>
          </p:nvSpPr>
          <p:spPr bwMode="auto">
            <a:xfrm>
              <a:off x="11236252" y="3802077"/>
              <a:ext cx="372277" cy="45719"/>
            </a:xfrm>
            <a:prstGeom prst="rect">
              <a:avLst/>
            </a:prstGeom>
            <a:solidFill>
              <a:srgbClr val="F1F1F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3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65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10B2F53-55AA-437A-B7A3-504BCA62230E}"/>
              </a:ext>
            </a:extLst>
          </p:cNvPr>
          <p:cNvSpPr/>
          <p:nvPr/>
        </p:nvSpPr>
        <p:spPr bwMode="auto">
          <a:xfrm>
            <a:off x="2751941" y="1089001"/>
            <a:ext cx="225412" cy="8112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3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4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Inteligentno rešenje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C09EB-4AC5-4132-A60C-E3470329C12B}"/>
              </a:ext>
            </a:extLst>
          </p:cNvPr>
          <p:cNvSpPr/>
          <p:nvPr/>
        </p:nvSpPr>
        <p:spPr bwMode="auto">
          <a:xfrm>
            <a:off x="2463881" y="1136480"/>
            <a:ext cx="208671" cy="7167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3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0205861-6CEB-4531-B7B3-6DEDD5CBC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74" y="1189431"/>
            <a:ext cx="6530026" cy="3948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2A44D4-6938-4D22-A4EC-CC5320B01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00" y="1184250"/>
            <a:ext cx="6262373" cy="39783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8E8BAB8-4518-4FD2-B633-9AC0937EEB10}"/>
              </a:ext>
            </a:extLst>
          </p:cNvPr>
          <p:cNvSpPr/>
          <p:nvPr/>
        </p:nvSpPr>
        <p:spPr bwMode="auto">
          <a:xfrm>
            <a:off x="5084871" y="3486105"/>
            <a:ext cx="973050" cy="316744"/>
          </a:xfrm>
          <a:prstGeom prst="rect">
            <a:avLst/>
          </a:prstGeom>
          <a:noFill/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3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BCED252-26B5-42DA-9C50-E63F4928F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31" y="1172320"/>
            <a:ext cx="6858830" cy="39873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9931F0C-E646-4615-887E-623FCF865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15" y="1165724"/>
            <a:ext cx="6858830" cy="397486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F07D986-0C7B-4580-B8D4-DA0499793505}"/>
              </a:ext>
            </a:extLst>
          </p:cNvPr>
          <p:cNvSpPr/>
          <p:nvPr/>
        </p:nvSpPr>
        <p:spPr bwMode="auto">
          <a:xfrm>
            <a:off x="1183383" y="3388369"/>
            <a:ext cx="4825648" cy="471516"/>
          </a:xfrm>
          <a:prstGeom prst="rect">
            <a:avLst/>
          </a:prstGeom>
          <a:noFill/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3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1BE8B8A-815C-40BD-83ED-DBAB363FD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065" y="1169777"/>
            <a:ext cx="6789904" cy="393474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66CA662-C86A-4D54-9805-1099C8D543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130620"/>
            <a:ext cx="8284634" cy="40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Prilagodljivo rešenje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D0AAC-5247-4678-86C6-BA766F3C27BF}"/>
              </a:ext>
            </a:extLst>
          </p:cNvPr>
          <p:cNvSpPr/>
          <p:nvPr/>
        </p:nvSpPr>
        <p:spPr>
          <a:xfrm>
            <a:off x="5180453" y="2197975"/>
            <a:ext cx="3749281" cy="2016383"/>
          </a:xfrm>
          <a:prstGeom prst="rect">
            <a:avLst/>
          </a:prstGeom>
          <a:solidFill>
            <a:srgbClr val="FFFFFF"/>
          </a:solidFill>
        </p:spPr>
        <p:txBody>
          <a:bodyPr wrap="square" lIns="134425" tIns="107540" rIns="134425" bIns="107540">
            <a:noAutofit/>
          </a:bodyPr>
          <a:lstStyle/>
          <a:p>
            <a:pPr defTabSz="685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dirty="0">
                <a:solidFill>
                  <a:srgbClr val="505B6D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Adaptable Service</a:t>
            </a:r>
          </a:p>
          <a:p>
            <a:pPr defTabSz="671988" fontAlgn="base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/>
            </a:pPr>
            <a:r>
              <a:rPr lang="en-U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Dynamics 365 </a:t>
            </a:r>
            <a:r>
              <a:rPr lang="sr-Latn-R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vertikalna rešenja</a:t>
            </a:r>
            <a:endParaRPr lang="en-US" sz="1471" kern="0" dirty="0">
              <a:solidFill>
                <a:srgbClr val="505B6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671988" fontAlgn="base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/>
            </a:pPr>
            <a:r>
              <a:rPr lang="sr-Latn-R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Dorade na svakom </a:t>
            </a:r>
            <a:r>
              <a:rPr lang="sr-Latn-RS" sz="1471" kern="0" dirty="0" err="1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tenantu</a:t>
            </a:r>
            <a:endParaRPr lang="en-US" sz="1471" kern="0" dirty="0">
              <a:solidFill>
                <a:srgbClr val="505B6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671988" fontAlgn="base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/>
            </a:pPr>
            <a:r>
              <a:rPr lang="en-U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 Flow, Power BI, PowerApps</a:t>
            </a:r>
          </a:p>
          <a:p>
            <a:pPr defTabSz="671988" fontAlgn="base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/>
            </a:pPr>
            <a:r>
              <a:rPr lang="en-U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Azure ML </a:t>
            </a:r>
            <a:r>
              <a:rPr lang="sr-Latn-R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59FAB-E59F-40ED-AB0B-912B4A5BFFA3}"/>
              </a:ext>
            </a:extLst>
          </p:cNvPr>
          <p:cNvSpPr/>
          <p:nvPr/>
        </p:nvSpPr>
        <p:spPr>
          <a:xfrm>
            <a:off x="190335" y="2200307"/>
            <a:ext cx="4056532" cy="2014052"/>
          </a:xfrm>
          <a:prstGeom prst="rect">
            <a:avLst/>
          </a:prstGeom>
          <a:solidFill>
            <a:srgbClr val="FFFFFF"/>
          </a:solidFill>
        </p:spPr>
        <p:txBody>
          <a:bodyPr wrap="square" lIns="134425" tIns="107540" rIns="134425" bIns="107540">
            <a:noAutofit/>
          </a:bodyPr>
          <a:lstStyle/>
          <a:p>
            <a:pPr defTabSz="685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dirty="0">
                <a:solidFill>
                  <a:srgbClr val="505B6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management application</a:t>
            </a:r>
          </a:p>
          <a:p>
            <a:pPr defTabSz="671988" fontAlgn="base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/>
            </a:pPr>
            <a:r>
              <a:rPr lang="sr-Latn-R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Sve funkcionalnosti iz NAV-a</a:t>
            </a:r>
            <a:endParaRPr lang="en-US" sz="1471" kern="0" dirty="0">
              <a:solidFill>
                <a:srgbClr val="505B6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671988" fontAlgn="base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/>
            </a:pPr>
            <a:r>
              <a:rPr lang="sr-Latn-R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Integracije sa drugim </a:t>
            </a:r>
            <a:r>
              <a:rPr lang="en-U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Dynamics 365 </a:t>
            </a:r>
            <a:r>
              <a:rPr lang="sr-Latn-R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rešenjima</a:t>
            </a:r>
            <a:endParaRPr lang="en-US" sz="1471" kern="0" dirty="0">
              <a:solidFill>
                <a:srgbClr val="505B6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671988" fontAlgn="base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/>
            </a:pPr>
            <a:r>
              <a:rPr lang="sr-Latn-RS" sz="1471" kern="0" dirty="0">
                <a:solidFill>
                  <a:srgbClr val="505B6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Kontinuirano investiranje u nove funkcionalnosti</a:t>
            </a:r>
            <a:endParaRPr lang="en-US" sz="1471" kern="0" dirty="0">
              <a:solidFill>
                <a:srgbClr val="505B6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1CC1FA-BFC0-4F2D-89ED-8FF8C7D46CE4}"/>
              </a:ext>
            </a:extLst>
          </p:cNvPr>
          <p:cNvCxnSpPr>
            <a:cxnSpLocks/>
          </p:cNvCxnSpPr>
          <p:nvPr/>
        </p:nvCxnSpPr>
        <p:spPr>
          <a:xfrm>
            <a:off x="4560034" y="2164369"/>
            <a:ext cx="0" cy="1689643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dash"/>
            <a:headEnd type="arrow" w="lg" len="med"/>
            <a:tailEnd type="arrow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7B9F31B-4745-4D65-BAF1-D24AEFFD16B2}"/>
              </a:ext>
            </a:extLst>
          </p:cNvPr>
          <p:cNvGrpSpPr/>
          <p:nvPr/>
        </p:nvGrpSpPr>
        <p:grpSpPr>
          <a:xfrm>
            <a:off x="4414683" y="2850900"/>
            <a:ext cx="290704" cy="290706"/>
            <a:chOff x="5811307" y="4468035"/>
            <a:chExt cx="813862" cy="8138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BAF71B-F771-4D0D-B3CE-B7F455D893EF}"/>
                </a:ext>
              </a:extLst>
            </p:cNvPr>
            <p:cNvSpPr/>
            <p:nvPr/>
          </p:nvSpPr>
          <p:spPr bwMode="auto">
            <a:xfrm>
              <a:off x="5811307" y="4468035"/>
              <a:ext cx="813862" cy="813864"/>
            </a:xfrm>
            <a:prstGeom prst="ellipse">
              <a:avLst/>
            </a:prstGeom>
            <a:solidFill>
              <a:schemeClr val="bg1"/>
            </a:solidFill>
            <a:ln w="19050" cap="sq">
              <a:solidFill>
                <a:schemeClr val="accent5">
                  <a:lumMod val="75000"/>
                </a:schemeClr>
              </a:solidFill>
              <a:miter lim="800000"/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34387" tIns="107510" rIns="134387" bIns="10751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13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5" kern="0" err="1">
                <a:ln>
                  <a:solidFill>
                    <a:srgbClr val="FFFFFF"/>
                  </a:solidFill>
                </a:ln>
                <a:solidFill>
                  <a:srgbClr val="505B6D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C846CDB-CC5F-4B6D-985A-4F28B7D231D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70951" y="4687393"/>
              <a:ext cx="294576" cy="354768"/>
            </a:xfrm>
            <a:custGeom>
              <a:avLst/>
              <a:gdLst>
                <a:gd name="T0" fmla="*/ 270 w 410"/>
                <a:gd name="T1" fmla="*/ 37 h 494"/>
                <a:gd name="T2" fmla="*/ 293 w 410"/>
                <a:gd name="T3" fmla="*/ 4 h 494"/>
                <a:gd name="T4" fmla="*/ 291 w 410"/>
                <a:gd name="T5" fmla="*/ 1 h 494"/>
                <a:gd name="T6" fmla="*/ 288 w 410"/>
                <a:gd name="T7" fmla="*/ 1 h 494"/>
                <a:gd name="T8" fmla="*/ 264 w 410"/>
                <a:gd name="T9" fmla="*/ 34 h 494"/>
                <a:gd name="T10" fmla="*/ 205 w 410"/>
                <a:gd name="T11" fmla="*/ 24 h 494"/>
                <a:gd name="T12" fmla="*/ 146 w 410"/>
                <a:gd name="T13" fmla="*/ 34 h 494"/>
                <a:gd name="T14" fmla="*/ 123 w 410"/>
                <a:gd name="T15" fmla="*/ 1 h 494"/>
                <a:gd name="T16" fmla="*/ 119 w 410"/>
                <a:gd name="T17" fmla="*/ 1 h 494"/>
                <a:gd name="T18" fmla="*/ 118 w 410"/>
                <a:gd name="T19" fmla="*/ 4 h 494"/>
                <a:gd name="T20" fmla="*/ 141 w 410"/>
                <a:gd name="T21" fmla="*/ 36 h 494"/>
                <a:gd name="T22" fmla="*/ 73 w 410"/>
                <a:gd name="T23" fmla="*/ 137 h 494"/>
                <a:gd name="T24" fmla="*/ 338 w 410"/>
                <a:gd name="T25" fmla="*/ 137 h 494"/>
                <a:gd name="T26" fmla="*/ 270 w 410"/>
                <a:gd name="T27" fmla="*/ 37 h 494"/>
                <a:gd name="T28" fmla="*/ 147 w 410"/>
                <a:gd name="T29" fmla="*/ 95 h 494"/>
                <a:gd name="T30" fmla="*/ 131 w 410"/>
                <a:gd name="T31" fmla="*/ 79 h 494"/>
                <a:gd name="T32" fmla="*/ 147 w 410"/>
                <a:gd name="T33" fmla="*/ 63 h 494"/>
                <a:gd name="T34" fmla="*/ 163 w 410"/>
                <a:gd name="T35" fmla="*/ 79 h 494"/>
                <a:gd name="T36" fmla="*/ 147 w 410"/>
                <a:gd name="T37" fmla="*/ 95 h 494"/>
                <a:gd name="T38" fmla="*/ 264 w 410"/>
                <a:gd name="T39" fmla="*/ 95 h 494"/>
                <a:gd name="T40" fmla="*/ 248 w 410"/>
                <a:gd name="T41" fmla="*/ 79 h 494"/>
                <a:gd name="T42" fmla="*/ 264 w 410"/>
                <a:gd name="T43" fmla="*/ 63 h 494"/>
                <a:gd name="T44" fmla="*/ 280 w 410"/>
                <a:gd name="T45" fmla="*/ 79 h 494"/>
                <a:gd name="T46" fmla="*/ 264 w 410"/>
                <a:gd name="T47" fmla="*/ 95 h 494"/>
                <a:gd name="T48" fmla="*/ 323 w 410"/>
                <a:gd name="T49" fmla="*/ 153 h 494"/>
                <a:gd name="T50" fmla="*/ 339 w 410"/>
                <a:gd name="T51" fmla="*/ 153 h 494"/>
                <a:gd name="T52" fmla="*/ 339 w 410"/>
                <a:gd name="T53" fmla="*/ 263 h 494"/>
                <a:gd name="T54" fmla="*/ 339 w 410"/>
                <a:gd name="T55" fmla="*/ 263 h 494"/>
                <a:gd name="T56" fmla="*/ 339 w 410"/>
                <a:gd name="T57" fmla="*/ 378 h 494"/>
                <a:gd name="T58" fmla="*/ 323 w 410"/>
                <a:gd name="T59" fmla="*/ 394 h 494"/>
                <a:gd name="T60" fmla="*/ 289 w 410"/>
                <a:gd name="T61" fmla="*/ 394 h 494"/>
                <a:gd name="T62" fmla="*/ 289 w 410"/>
                <a:gd name="T63" fmla="*/ 466 h 494"/>
                <a:gd name="T64" fmla="*/ 260 w 410"/>
                <a:gd name="T65" fmla="*/ 494 h 494"/>
                <a:gd name="T66" fmla="*/ 232 w 410"/>
                <a:gd name="T67" fmla="*/ 466 h 494"/>
                <a:gd name="T68" fmla="*/ 232 w 410"/>
                <a:gd name="T69" fmla="*/ 394 h 494"/>
                <a:gd name="T70" fmla="*/ 179 w 410"/>
                <a:gd name="T71" fmla="*/ 394 h 494"/>
                <a:gd name="T72" fmla="*/ 179 w 410"/>
                <a:gd name="T73" fmla="*/ 466 h 494"/>
                <a:gd name="T74" fmla="*/ 150 w 410"/>
                <a:gd name="T75" fmla="*/ 494 h 494"/>
                <a:gd name="T76" fmla="*/ 122 w 410"/>
                <a:gd name="T77" fmla="*/ 466 h 494"/>
                <a:gd name="T78" fmla="*/ 122 w 410"/>
                <a:gd name="T79" fmla="*/ 394 h 494"/>
                <a:gd name="T80" fmla="*/ 88 w 410"/>
                <a:gd name="T81" fmla="*/ 394 h 494"/>
                <a:gd name="T82" fmla="*/ 72 w 410"/>
                <a:gd name="T83" fmla="*/ 378 h 494"/>
                <a:gd name="T84" fmla="*/ 72 w 410"/>
                <a:gd name="T85" fmla="*/ 263 h 494"/>
                <a:gd name="T86" fmla="*/ 71 w 410"/>
                <a:gd name="T87" fmla="*/ 263 h 494"/>
                <a:gd name="T88" fmla="*/ 71 w 410"/>
                <a:gd name="T89" fmla="*/ 153 h 494"/>
                <a:gd name="T90" fmla="*/ 88 w 410"/>
                <a:gd name="T91" fmla="*/ 153 h 494"/>
                <a:gd name="T92" fmla="*/ 323 w 410"/>
                <a:gd name="T93" fmla="*/ 153 h 494"/>
                <a:gd name="T94" fmla="*/ 410 w 410"/>
                <a:gd name="T95" fmla="*/ 172 h 494"/>
                <a:gd name="T96" fmla="*/ 410 w 410"/>
                <a:gd name="T97" fmla="*/ 300 h 494"/>
                <a:gd name="T98" fmla="*/ 382 w 410"/>
                <a:gd name="T99" fmla="*/ 328 h 494"/>
                <a:gd name="T100" fmla="*/ 354 w 410"/>
                <a:gd name="T101" fmla="*/ 300 h 494"/>
                <a:gd name="T102" fmla="*/ 354 w 410"/>
                <a:gd name="T103" fmla="*/ 172 h 494"/>
                <a:gd name="T104" fmla="*/ 382 w 410"/>
                <a:gd name="T105" fmla="*/ 144 h 494"/>
                <a:gd name="T106" fmla="*/ 410 w 410"/>
                <a:gd name="T107" fmla="*/ 172 h 494"/>
                <a:gd name="T108" fmla="*/ 57 w 410"/>
                <a:gd name="T109" fmla="*/ 172 h 494"/>
                <a:gd name="T110" fmla="*/ 57 w 410"/>
                <a:gd name="T111" fmla="*/ 300 h 494"/>
                <a:gd name="T112" fmla="*/ 29 w 410"/>
                <a:gd name="T113" fmla="*/ 328 h 494"/>
                <a:gd name="T114" fmla="*/ 0 w 410"/>
                <a:gd name="T115" fmla="*/ 300 h 494"/>
                <a:gd name="T116" fmla="*/ 0 w 410"/>
                <a:gd name="T117" fmla="*/ 172 h 494"/>
                <a:gd name="T118" fmla="*/ 29 w 410"/>
                <a:gd name="T119" fmla="*/ 144 h 494"/>
                <a:gd name="T120" fmla="*/ 57 w 410"/>
                <a:gd name="T121" fmla="*/ 172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0" h="494">
                  <a:moveTo>
                    <a:pt x="270" y="37"/>
                  </a:moveTo>
                  <a:cubicBezTo>
                    <a:pt x="293" y="4"/>
                    <a:pt x="293" y="4"/>
                    <a:pt x="293" y="4"/>
                  </a:cubicBezTo>
                  <a:cubicBezTo>
                    <a:pt x="293" y="3"/>
                    <a:pt x="293" y="2"/>
                    <a:pt x="291" y="1"/>
                  </a:cubicBezTo>
                  <a:cubicBezTo>
                    <a:pt x="290" y="0"/>
                    <a:pt x="289" y="0"/>
                    <a:pt x="288" y="1"/>
                  </a:cubicBezTo>
                  <a:cubicBezTo>
                    <a:pt x="264" y="34"/>
                    <a:pt x="264" y="34"/>
                    <a:pt x="264" y="34"/>
                  </a:cubicBezTo>
                  <a:cubicBezTo>
                    <a:pt x="248" y="28"/>
                    <a:pt x="229" y="24"/>
                    <a:pt x="205" y="24"/>
                  </a:cubicBezTo>
                  <a:cubicBezTo>
                    <a:pt x="182" y="24"/>
                    <a:pt x="162" y="28"/>
                    <a:pt x="146" y="34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1" y="0"/>
                    <a:pt x="119" y="1"/>
                  </a:cubicBezTo>
                  <a:cubicBezTo>
                    <a:pt x="118" y="2"/>
                    <a:pt x="117" y="3"/>
                    <a:pt x="118" y="4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75" y="65"/>
                    <a:pt x="73" y="137"/>
                    <a:pt x="73" y="137"/>
                  </a:cubicBezTo>
                  <a:cubicBezTo>
                    <a:pt x="338" y="137"/>
                    <a:pt x="338" y="137"/>
                    <a:pt x="338" y="137"/>
                  </a:cubicBezTo>
                  <a:cubicBezTo>
                    <a:pt x="338" y="137"/>
                    <a:pt x="335" y="66"/>
                    <a:pt x="270" y="37"/>
                  </a:cubicBezTo>
                  <a:close/>
                  <a:moveTo>
                    <a:pt x="147" y="95"/>
                  </a:moveTo>
                  <a:cubicBezTo>
                    <a:pt x="138" y="95"/>
                    <a:pt x="131" y="88"/>
                    <a:pt x="131" y="79"/>
                  </a:cubicBezTo>
                  <a:cubicBezTo>
                    <a:pt x="131" y="70"/>
                    <a:pt x="138" y="63"/>
                    <a:pt x="147" y="63"/>
                  </a:cubicBezTo>
                  <a:cubicBezTo>
                    <a:pt x="156" y="63"/>
                    <a:pt x="163" y="70"/>
                    <a:pt x="163" y="79"/>
                  </a:cubicBezTo>
                  <a:cubicBezTo>
                    <a:pt x="163" y="88"/>
                    <a:pt x="156" y="95"/>
                    <a:pt x="147" y="95"/>
                  </a:cubicBezTo>
                  <a:close/>
                  <a:moveTo>
                    <a:pt x="264" y="95"/>
                  </a:moveTo>
                  <a:cubicBezTo>
                    <a:pt x="255" y="95"/>
                    <a:pt x="248" y="88"/>
                    <a:pt x="248" y="79"/>
                  </a:cubicBezTo>
                  <a:cubicBezTo>
                    <a:pt x="248" y="70"/>
                    <a:pt x="255" y="63"/>
                    <a:pt x="264" y="63"/>
                  </a:cubicBezTo>
                  <a:cubicBezTo>
                    <a:pt x="272" y="63"/>
                    <a:pt x="280" y="70"/>
                    <a:pt x="280" y="79"/>
                  </a:cubicBezTo>
                  <a:cubicBezTo>
                    <a:pt x="280" y="88"/>
                    <a:pt x="272" y="95"/>
                    <a:pt x="264" y="95"/>
                  </a:cubicBezTo>
                  <a:close/>
                  <a:moveTo>
                    <a:pt x="323" y="153"/>
                  </a:moveTo>
                  <a:cubicBezTo>
                    <a:pt x="339" y="153"/>
                    <a:pt x="339" y="153"/>
                    <a:pt x="339" y="153"/>
                  </a:cubicBezTo>
                  <a:cubicBezTo>
                    <a:pt x="339" y="263"/>
                    <a:pt x="339" y="263"/>
                    <a:pt x="339" y="263"/>
                  </a:cubicBezTo>
                  <a:cubicBezTo>
                    <a:pt x="339" y="263"/>
                    <a:pt x="339" y="263"/>
                    <a:pt x="339" y="263"/>
                  </a:cubicBezTo>
                  <a:cubicBezTo>
                    <a:pt x="339" y="378"/>
                    <a:pt x="339" y="378"/>
                    <a:pt x="339" y="378"/>
                  </a:cubicBezTo>
                  <a:cubicBezTo>
                    <a:pt x="339" y="387"/>
                    <a:pt x="332" y="394"/>
                    <a:pt x="323" y="394"/>
                  </a:cubicBezTo>
                  <a:cubicBezTo>
                    <a:pt x="289" y="394"/>
                    <a:pt x="289" y="394"/>
                    <a:pt x="289" y="394"/>
                  </a:cubicBezTo>
                  <a:cubicBezTo>
                    <a:pt x="289" y="466"/>
                    <a:pt x="289" y="466"/>
                    <a:pt x="289" y="466"/>
                  </a:cubicBezTo>
                  <a:cubicBezTo>
                    <a:pt x="289" y="481"/>
                    <a:pt x="276" y="494"/>
                    <a:pt x="260" y="494"/>
                  </a:cubicBezTo>
                  <a:cubicBezTo>
                    <a:pt x="245" y="494"/>
                    <a:pt x="232" y="481"/>
                    <a:pt x="232" y="466"/>
                  </a:cubicBezTo>
                  <a:cubicBezTo>
                    <a:pt x="232" y="394"/>
                    <a:pt x="232" y="394"/>
                    <a:pt x="232" y="394"/>
                  </a:cubicBezTo>
                  <a:cubicBezTo>
                    <a:pt x="179" y="394"/>
                    <a:pt x="179" y="394"/>
                    <a:pt x="179" y="394"/>
                  </a:cubicBezTo>
                  <a:cubicBezTo>
                    <a:pt x="179" y="466"/>
                    <a:pt x="179" y="466"/>
                    <a:pt x="179" y="466"/>
                  </a:cubicBezTo>
                  <a:cubicBezTo>
                    <a:pt x="179" y="481"/>
                    <a:pt x="166" y="494"/>
                    <a:pt x="150" y="494"/>
                  </a:cubicBezTo>
                  <a:cubicBezTo>
                    <a:pt x="135" y="494"/>
                    <a:pt x="122" y="481"/>
                    <a:pt x="122" y="466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88" y="394"/>
                    <a:pt x="88" y="394"/>
                    <a:pt x="88" y="394"/>
                  </a:cubicBezTo>
                  <a:cubicBezTo>
                    <a:pt x="79" y="394"/>
                    <a:pt x="72" y="387"/>
                    <a:pt x="72" y="378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1" y="263"/>
                    <a:pt x="71" y="263"/>
                    <a:pt x="71" y="26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88" y="153"/>
                    <a:pt x="88" y="153"/>
                    <a:pt x="88" y="153"/>
                  </a:cubicBezTo>
                  <a:lnTo>
                    <a:pt x="323" y="153"/>
                  </a:lnTo>
                  <a:close/>
                  <a:moveTo>
                    <a:pt x="410" y="172"/>
                  </a:moveTo>
                  <a:cubicBezTo>
                    <a:pt x="410" y="300"/>
                    <a:pt x="410" y="300"/>
                    <a:pt x="410" y="300"/>
                  </a:cubicBezTo>
                  <a:cubicBezTo>
                    <a:pt x="410" y="316"/>
                    <a:pt x="398" y="328"/>
                    <a:pt x="382" y="328"/>
                  </a:cubicBezTo>
                  <a:cubicBezTo>
                    <a:pt x="366" y="328"/>
                    <a:pt x="354" y="316"/>
                    <a:pt x="354" y="300"/>
                  </a:cubicBezTo>
                  <a:cubicBezTo>
                    <a:pt x="354" y="172"/>
                    <a:pt x="354" y="172"/>
                    <a:pt x="354" y="172"/>
                  </a:cubicBezTo>
                  <a:cubicBezTo>
                    <a:pt x="354" y="156"/>
                    <a:pt x="366" y="144"/>
                    <a:pt x="382" y="144"/>
                  </a:cubicBezTo>
                  <a:cubicBezTo>
                    <a:pt x="398" y="144"/>
                    <a:pt x="410" y="156"/>
                    <a:pt x="410" y="172"/>
                  </a:cubicBezTo>
                  <a:close/>
                  <a:moveTo>
                    <a:pt x="57" y="172"/>
                  </a:moveTo>
                  <a:cubicBezTo>
                    <a:pt x="57" y="300"/>
                    <a:pt x="57" y="300"/>
                    <a:pt x="57" y="300"/>
                  </a:cubicBezTo>
                  <a:cubicBezTo>
                    <a:pt x="57" y="316"/>
                    <a:pt x="44" y="328"/>
                    <a:pt x="29" y="328"/>
                  </a:cubicBezTo>
                  <a:cubicBezTo>
                    <a:pt x="13" y="328"/>
                    <a:pt x="0" y="316"/>
                    <a:pt x="0" y="30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6"/>
                    <a:pt x="13" y="144"/>
                    <a:pt x="29" y="144"/>
                  </a:cubicBezTo>
                  <a:cubicBezTo>
                    <a:pt x="44" y="144"/>
                    <a:pt x="57" y="156"/>
                    <a:pt x="57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  <a:extLst/>
          </p:spPr>
          <p:txBody>
            <a:bodyPr vert="horz" wrap="square" lIns="67194" tIns="33598" rIns="67194" bIns="33598" numCol="1" anchor="t" anchorCtr="0" compatLnSpc="1">
              <a:prstTxWarp prst="textNoShape">
                <a:avLst/>
              </a:prstTxWarp>
            </a:bodyPr>
            <a:lstStyle/>
            <a:p>
              <a:pPr defTabSz="671859">
                <a:defRPr/>
              </a:pPr>
              <a:endParaRPr lang="en-US" sz="1324" kern="0">
                <a:ln>
                  <a:solidFill>
                    <a:srgbClr val="FFFFFF"/>
                  </a:solidFill>
                </a:ln>
                <a:solidFill>
                  <a:srgbClr val="505B6D"/>
                </a:solidFill>
                <a:latin typeface="Segoe U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8FDFCF-9431-477B-A537-3BAAF81713A9}"/>
              </a:ext>
            </a:extLst>
          </p:cNvPr>
          <p:cNvGrpSpPr/>
          <p:nvPr/>
        </p:nvGrpSpPr>
        <p:grpSpPr>
          <a:xfrm>
            <a:off x="4414683" y="3194616"/>
            <a:ext cx="290704" cy="290706"/>
            <a:chOff x="6831539" y="4468035"/>
            <a:chExt cx="813862" cy="8138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184816-F8FF-4173-A091-85EDC5FFE5B7}"/>
                </a:ext>
              </a:extLst>
            </p:cNvPr>
            <p:cNvSpPr/>
            <p:nvPr/>
          </p:nvSpPr>
          <p:spPr bwMode="auto">
            <a:xfrm>
              <a:off x="6831539" y="4468035"/>
              <a:ext cx="813862" cy="813864"/>
            </a:xfrm>
            <a:prstGeom prst="ellipse">
              <a:avLst/>
            </a:prstGeom>
            <a:solidFill>
              <a:schemeClr val="bg1"/>
            </a:solidFill>
            <a:ln w="19050" cap="sq">
              <a:solidFill>
                <a:schemeClr val="accent5">
                  <a:lumMod val="75000"/>
                </a:schemeClr>
              </a:solidFill>
              <a:miter lim="800000"/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34387" tIns="107510" rIns="134387" bIns="10751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13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5" kern="0" err="1">
                <a:ln>
                  <a:solidFill>
                    <a:srgbClr val="FFFFFF"/>
                  </a:solidFill>
                </a:ln>
                <a:solidFill>
                  <a:srgbClr val="505B6D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033E338E-FAD8-42E0-9254-59E69D921B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84086" y="4681116"/>
              <a:ext cx="308767" cy="347198"/>
            </a:xfrm>
            <a:custGeom>
              <a:avLst/>
              <a:gdLst>
                <a:gd name="T0" fmla="*/ 197 w 197"/>
                <a:gd name="T1" fmla="*/ 163 h 222"/>
                <a:gd name="T2" fmla="*/ 182 w 197"/>
                <a:gd name="T3" fmla="*/ 190 h 222"/>
                <a:gd name="T4" fmla="*/ 143 w 197"/>
                <a:gd name="T5" fmla="*/ 222 h 222"/>
                <a:gd name="T6" fmla="*/ 105 w 197"/>
                <a:gd name="T7" fmla="*/ 212 h 222"/>
                <a:gd name="T8" fmla="*/ 67 w 197"/>
                <a:gd name="T9" fmla="*/ 222 h 222"/>
                <a:gd name="T10" fmla="*/ 29 w 197"/>
                <a:gd name="T11" fmla="*/ 191 h 222"/>
                <a:gd name="T12" fmla="*/ 16 w 197"/>
                <a:gd name="T13" fmla="*/ 80 h 222"/>
                <a:gd name="T14" fmla="*/ 63 w 197"/>
                <a:gd name="T15" fmla="*/ 52 h 222"/>
                <a:gd name="T16" fmla="*/ 105 w 197"/>
                <a:gd name="T17" fmla="*/ 62 h 222"/>
                <a:gd name="T18" fmla="*/ 148 w 197"/>
                <a:gd name="T19" fmla="*/ 52 h 222"/>
                <a:gd name="T20" fmla="*/ 190 w 197"/>
                <a:gd name="T21" fmla="*/ 75 h 222"/>
                <a:gd name="T22" fmla="*/ 197 w 197"/>
                <a:gd name="T23" fmla="*/ 163 h 222"/>
                <a:gd name="T24" fmla="*/ 132 w 197"/>
                <a:gd name="T25" fmla="*/ 36 h 222"/>
                <a:gd name="T26" fmla="*/ 143 w 197"/>
                <a:gd name="T27" fmla="*/ 0 h 222"/>
                <a:gd name="T28" fmla="*/ 109 w 197"/>
                <a:gd name="T29" fmla="*/ 19 h 222"/>
                <a:gd name="T30" fmla="*/ 98 w 197"/>
                <a:gd name="T31" fmla="*/ 54 h 222"/>
                <a:gd name="T32" fmla="*/ 132 w 197"/>
                <a:gd name="T33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7" h="222">
                  <a:moveTo>
                    <a:pt x="197" y="163"/>
                  </a:moveTo>
                  <a:cubicBezTo>
                    <a:pt x="191" y="174"/>
                    <a:pt x="189" y="179"/>
                    <a:pt x="182" y="190"/>
                  </a:cubicBezTo>
                  <a:cubicBezTo>
                    <a:pt x="173" y="204"/>
                    <a:pt x="160" y="221"/>
                    <a:pt x="143" y="222"/>
                  </a:cubicBezTo>
                  <a:cubicBezTo>
                    <a:pt x="129" y="222"/>
                    <a:pt x="125" y="212"/>
                    <a:pt x="105" y="212"/>
                  </a:cubicBezTo>
                  <a:cubicBezTo>
                    <a:pt x="86" y="212"/>
                    <a:pt x="82" y="222"/>
                    <a:pt x="67" y="222"/>
                  </a:cubicBezTo>
                  <a:cubicBezTo>
                    <a:pt x="51" y="222"/>
                    <a:pt x="38" y="206"/>
                    <a:pt x="29" y="191"/>
                  </a:cubicBezTo>
                  <a:cubicBezTo>
                    <a:pt x="3" y="152"/>
                    <a:pt x="0" y="105"/>
                    <a:pt x="16" y="80"/>
                  </a:cubicBezTo>
                  <a:cubicBezTo>
                    <a:pt x="28" y="62"/>
                    <a:pt x="46" y="52"/>
                    <a:pt x="63" y="52"/>
                  </a:cubicBezTo>
                  <a:cubicBezTo>
                    <a:pt x="80" y="52"/>
                    <a:pt x="91" y="62"/>
                    <a:pt x="105" y="62"/>
                  </a:cubicBezTo>
                  <a:cubicBezTo>
                    <a:pt x="119" y="62"/>
                    <a:pt x="128" y="52"/>
                    <a:pt x="148" y="52"/>
                  </a:cubicBezTo>
                  <a:cubicBezTo>
                    <a:pt x="163" y="52"/>
                    <a:pt x="179" y="60"/>
                    <a:pt x="190" y="75"/>
                  </a:cubicBezTo>
                  <a:cubicBezTo>
                    <a:pt x="153" y="95"/>
                    <a:pt x="159" y="148"/>
                    <a:pt x="197" y="163"/>
                  </a:cubicBezTo>
                  <a:close/>
                  <a:moveTo>
                    <a:pt x="132" y="36"/>
                  </a:moveTo>
                  <a:cubicBezTo>
                    <a:pt x="140" y="27"/>
                    <a:pt x="145" y="14"/>
                    <a:pt x="143" y="0"/>
                  </a:cubicBezTo>
                  <a:cubicBezTo>
                    <a:pt x="131" y="1"/>
                    <a:pt x="117" y="9"/>
                    <a:pt x="109" y="19"/>
                  </a:cubicBezTo>
                  <a:cubicBezTo>
                    <a:pt x="102" y="27"/>
                    <a:pt x="96" y="41"/>
                    <a:pt x="98" y="54"/>
                  </a:cubicBezTo>
                  <a:cubicBezTo>
                    <a:pt x="111" y="54"/>
                    <a:pt x="125" y="46"/>
                    <a:pt x="1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  <a:extLst/>
          </p:spPr>
          <p:txBody>
            <a:bodyPr vert="horz" wrap="square" lIns="67194" tIns="33598" rIns="67194" bIns="33598" numCol="1" anchor="t" anchorCtr="0" compatLnSpc="1">
              <a:prstTxWarp prst="textNoShape">
                <a:avLst/>
              </a:prstTxWarp>
            </a:bodyPr>
            <a:lstStyle/>
            <a:p>
              <a:pPr defTabSz="671859">
                <a:defRPr/>
              </a:pPr>
              <a:endParaRPr lang="en-US" sz="1324" kern="0">
                <a:ln>
                  <a:solidFill>
                    <a:srgbClr val="FFFFFF"/>
                  </a:solidFill>
                </a:ln>
                <a:solidFill>
                  <a:srgbClr val="505B6D"/>
                </a:solidFill>
                <a:latin typeface="Segoe U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16D27-8A51-40F6-87F5-619BAFD5269A}"/>
              </a:ext>
            </a:extLst>
          </p:cNvPr>
          <p:cNvGrpSpPr/>
          <p:nvPr/>
        </p:nvGrpSpPr>
        <p:grpSpPr>
          <a:xfrm>
            <a:off x="4414683" y="2507184"/>
            <a:ext cx="290704" cy="290706"/>
            <a:chOff x="4791075" y="4468035"/>
            <a:chExt cx="813862" cy="8138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8A8046-05E6-4EA8-A4D4-508A2709E044}"/>
                </a:ext>
              </a:extLst>
            </p:cNvPr>
            <p:cNvSpPr/>
            <p:nvPr/>
          </p:nvSpPr>
          <p:spPr bwMode="auto">
            <a:xfrm>
              <a:off x="4791075" y="4468035"/>
              <a:ext cx="813862" cy="813864"/>
            </a:xfrm>
            <a:prstGeom prst="ellipse">
              <a:avLst/>
            </a:prstGeom>
            <a:solidFill>
              <a:schemeClr val="bg1"/>
            </a:solidFill>
            <a:ln w="19050" cap="sq">
              <a:solidFill>
                <a:schemeClr val="accent5">
                  <a:lumMod val="75000"/>
                </a:schemeClr>
              </a:solidFill>
              <a:miter lim="800000"/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34387" tIns="107510" rIns="134387" bIns="10751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13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5" kern="0" err="1">
                <a:ln>
                  <a:solidFill>
                    <a:srgbClr val="FFFFFF"/>
                  </a:solidFill>
                </a:ln>
                <a:solidFill>
                  <a:srgbClr val="505B6D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B80683DE-9F64-4ACA-8133-8E0A923F53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052030" y="4724105"/>
              <a:ext cx="291956" cy="296467"/>
            </a:xfrm>
            <a:custGeom>
              <a:avLst/>
              <a:gdLst>
                <a:gd name="T0" fmla="*/ 288 w 647"/>
                <a:gd name="T1" fmla="*/ 314 h 657"/>
                <a:gd name="T2" fmla="*/ 288 w 647"/>
                <a:gd name="T3" fmla="*/ 52 h 657"/>
                <a:gd name="T4" fmla="*/ 647 w 647"/>
                <a:gd name="T5" fmla="*/ 0 h 657"/>
                <a:gd name="T6" fmla="*/ 647 w 647"/>
                <a:gd name="T7" fmla="*/ 314 h 657"/>
                <a:gd name="T8" fmla="*/ 288 w 647"/>
                <a:gd name="T9" fmla="*/ 314 h 657"/>
                <a:gd name="T10" fmla="*/ 262 w 647"/>
                <a:gd name="T11" fmla="*/ 57 h 657"/>
                <a:gd name="T12" fmla="*/ 0 w 647"/>
                <a:gd name="T13" fmla="*/ 95 h 657"/>
                <a:gd name="T14" fmla="*/ 0 w 647"/>
                <a:gd name="T15" fmla="*/ 314 h 657"/>
                <a:gd name="T16" fmla="*/ 262 w 647"/>
                <a:gd name="T17" fmla="*/ 314 h 657"/>
                <a:gd name="T18" fmla="*/ 262 w 647"/>
                <a:gd name="T19" fmla="*/ 57 h 657"/>
                <a:gd name="T20" fmla="*/ 0 w 647"/>
                <a:gd name="T21" fmla="*/ 338 h 657"/>
                <a:gd name="T22" fmla="*/ 0 w 647"/>
                <a:gd name="T23" fmla="*/ 560 h 657"/>
                <a:gd name="T24" fmla="*/ 262 w 647"/>
                <a:gd name="T25" fmla="*/ 600 h 657"/>
                <a:gd name="T26" fmla="*/ 262 w 647"/>
                <a:gd name="T27" fmla="*/ 338 h 657"/>
                <a:gd name="T28" fmla="*/ 0 w 647"/>
                <a:gd name="T29" fmla="*/ 338 h 657"/>
                <a:gd name="T30" fmla="*/ 288 w 647"/>
                <a:gd name="T31" fmla="*/ 602 h 657"/>
                <a:gd name="T32" fmla="*/ 647 w 647"/>
                <a:gd name="T33" fmla="*/ 657 h 657"/>
                <a:gd name="T34" fmla="*/ 647 w 647"/>
                <a:gd name="T35" fmla="*/ 338 h 657"/>
                <a:gd name="T36" fmla="*/ 288 w 647"/>
                <a:gd name="T37" fmla="*/ 338 h 657"/>
                <a:gd name="T38" fmla="*/ 288 w 647"/>
                <a:gd name="T39" fmla="*/ 60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7" h="657">
                  <a:moveTo>
                    <a:pt x="288" y="314"/>
                  </a:moveTo>
                  <a:lnTo>
                    <a:pt x="288" y="52"/>
                  </a:lnTo>
                  <a:lnTo>
                    <a:pt x="647" y="0"/>
                  </a:lnTo>
                  <a:lnTo>
                    <a:pt x="647" y="314"/>
                  </a:lnTo>
                  <a:lnTo>
                    <a:pt x="288" y="314"/>
                  </a:lnTo>
                  <a:close/>
                  <a:moveTo>
                    <a:pt x="262" y="57"/>
                  </a:moveTo>
                  <a:lnTo>
                    <a:pt x="0" y="95"/>
                  </a:lnTo>
                  <a:lnTo>
                    <a:pt x="0" y="314"/>
                  </a:lnTo>
                  <a:lnTo>
                    <a:pt x="262" y="314"/>
                  </a:lnTo>
                  <a:lnTo>
                    <a:pt x="262" y="57"/>
                  </a:lnTo>
                  <a:close/>
                  <a:moveTo>
                    <a:pt x="0" y="338"/>
                  </a:moveTo>
                  <a:lnTo>
                    <a:pt x="0" y="560"/>
                  </a:lnTo>
                  <a:lnTo>
                    <a:pt x="262" y="600"/>
                  </a:lnTo>
                  <a:lnTo>
                    <a:pt x="262" y="338"/>
                  </a:lnTo>
                  <a:lnTo>
                    <a:pt x="0" y="338"/>
                  </a:lnTo>
                  <a:close/>
                  <a:moveTo>
                    <a:pt x="288" y="602"/>
                  </a:moveTo>
                  <a:lnTo>
                    <a:pt x="647" y="657"/>
                  </a:lnTo>
                  <a:lnTo>
                    <a:pt x="647" y="338"/>
                  </a:lnTo>
                  <a:lnTo>
                    <a:pt x="288" y="338"/>
                  </a:lnTo>
                  <a:lnTo>
                    <a:pt x="288" y="60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  <a:extLst/>
          </p:spPr>
          <p:txBody>
            <a:bodyPr vert="horz" wrap="square" lIns="67194" tIns="33598" rIns="67194" bIns="33598" numCol="1" anchor="t" anchorCtr="0" compatLnSpc="1">
              <a:prstTxWarp prst="textNoShape">
                <a:avLst/>
              </a:prstTxWarp>
            </a:bodyPr>
            <a:lstStyle/>
            <a:p>
              <a:pPr defTabSz="671859">
                <a:defRPr/>
              </a:pPr>
              <a:endParaRPr lang="en-US" sz="1324" kern="0">
                <a:ln>
                  <a:solidFill>
                    <a:srgbClr val="FFFFFF"/>
                  </a:solidFill>
                </a:ln>
                <a:solidFill>
                  <a:srgbClr val="505B6D"/>
                </a:solidFill>
                <a:latin typeface="Segoe U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F53D6B-C069-4123-8631-027EFE9F7289}"/>
              </a:ext>
            </a:extLst>
          </p:cNvPr>
          <p:cNvGrpSpPr/>
          <p:nvPr/>
        </p:nvGrpSpPr>
        <p:grpSpPr>
          <a:xfrm>
            <a:off x="3986735" y="3895142"/>
            <a:ext cx="1146601" cy="808013"/>
            <a:chOff x="10088511" y="4330722"/>
            <a:chExt cx="1878680" cy="1323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F7042A-C8AD-4FCB-A1C0-9D572BC4289A}"/>
                </a:ext>
              </a:extLst>
            </p:cNvPr>
            <p:cNvSpPr txBox="1"/>
            <p:nvPr/>
          </p:nvSpPr>
          <p:spPr>
            <a:xfrm>
              <a:off x="10088511" y="5032296"/>
              <a:ext cx="1878680" cy="6223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34368" tIns="107495" rIns="134368" bIns="107495" rtlCol="0">
              <a:spAutoFit/>
            </a:bodyPr>
            <a:lstStyle/>
            <a:p>
              <a:pPr algn="ctr" defTabSz="671730">
                <a:lnSpc>
                  <a:spcPct val="90000"/>
                </a:lnSpc>
                <a:spcAft>
                  <a:spcPts val="441"/>
                </a:spcAft>
                <a:defRPr/>
              </a:pPr>
              <a:r>
                <a:rPr lang="en-US" sz="1175" kern="0" dirty="0">
                  <a:solidFill>
                    <a:srgbClr val="505B6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On-premises</a:t>
              </a:r>
            </a:p>
          </p:txBody>
        </p:sp>
        <p:sp>
          <p:nvSpPr>
            <p:cNvPr id="19" name="building_1">
              <a:extLst>
                <a:ext uri="{FF2B5EF4-FFF2-40B4-BE49-F238E27FC236}">
                  <a16:creationId xmlns:a16="http://schemas.microsoft.com/office/drawing/2014/main" id="{C54F6C6C-4793-4E7F-B1B4-32BD5A892B9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667456" y="4330722"/>
              <a:ext cx="720791" cy="723731"/>
            </a:xfrm>
            <a:custGeom>
              <a:avLst/>
              <a:gdLst>
                <a:gd name="T0" fmla="*/ 140 w 245"/>
                <a:gd name="T1" fmla="*/ 246 h 246"/>
                <a:gd name="T2" fmla="*/ 245 w 245"/>
                <a:gd name="T3" fmla="*/ 0 h 246"/>
                <a:gd name="T4" fmla="*/ 105 w 245"/>
                <a:gd name="T5" fmla="*/ 69 h 246"/>
                <a:gd name="T6" fmla="*/ 0 w 245"/>
                <a:gd name="T7" fmla="*/ 246 h 246"/>
                <a:gd name="T8" fmla="*/ 105 w 245"/>
                <a:gd name="T9" fmla="*/ 69 h 246"/>
                <a:gd name="T10" fmla="*/ 58 w 245"/>
                <a:gd name="T11" fmla="*/ 203 h 246"/>
                <a:gd name="T12" fmla="*/ 45 w 245"/>
                <a:gd name="T13" fmla="*/ 246 h 246"/>
                <a:gd name="T14" fmla="*/ 198 w 245"/>
                <a:gd name="T15" fmla="*/ 203 h 246"/>
                <a:gd name="T16" fmla="*/ 185 w 245"/>
                <a:gd name="T17" fmla="*/ 246 h 246"/>
                <a:gd name="T18" fmla="*/ 179 w 245"/>
                <a:gd name="T19" fmla="*/ 29 h 246"/>
                <a:gd name="T20" fmla="*/ 172 w 245"/>
                <a:gd name="T21" fmla="*/ 38 h 246"/>
                <a:gd name="T22" fmla="*/ 179 w 245"/>
                <a:gd name="T23" fmla="*/ 33 h 246"/>
                <a:gd name="T24" fmla="*/ 214 w 245"/>
                <a:gd name="T25" fmla="*/ 29 h 246"/>
                <a:gd name="T26" fmla="*/ 206 w 245"/>
                <a:gd name="T27" fmla="*/ 38 h 246"/>
                <a:gd name="T28" fmla="*/ 214 w 245"/>
                <a:gd name="T29" fmla="*/ 33 h 246"/>
                <a:gd name="T30" fmla="*/ 179 w 245"/>
                <a:gd name="T31" fmla="*/ 99 h 246"/>
                <a:gd name="T32" fmla="*/ 172 w 245"/>
                <a:gd name="T33" fmla="*/ 107 h 246"/>
                <a:gd name="T34" fmla="*/ 179 w 245"/>
                <a:gd name="T35" fmla="*/ 103 h 246"/>
                <a:gd name="T36" fmla="*/ 214 w 245"/>
                <a:gd name="T37" fmla="*/ 99 h 246"/>
                <a:gd name="T38" fmla="*/ 206 w 245"/>
                <a:gd name="T39" fmla="*/ 107 h 246"/>
                <a:gd name="T40" fmla="*/ 214 w 245"/>
                <a:gd name="T41" fmla="*/ 103 h 246"/>
                <a:gd name="T42" fmla="*/ 179 w 245"/>
                <a:gd name="T43" fmla="*/ 134 h 246"/>
                <a:gd name="T44" fmla="*/ 172 w 245"/>
                <a:gd name="T45" fmla="*/ 142 h 246"/>
                <a:gd name="T46" fmla="*/ 179 w 245"/>
                <a:gd name="T47" fmla="*/ 137 h 246"/>
                <a:gd name="T48" fmla="*/ 214 w 245"/>
                <a:gd name="T49" fmla="*/ 134 h 246"/>
                <a:gd name="T50" fmla="*/ 206 w 245"/>
                <a:gd name="T51" fmla="*/ 142 h 246"/>
                <a:gd name="T52" fmla="*/ 214 w 245"/>
                <a:gd name="T53" fmla="*/ 137 h 246"/>
                <a:gd name="T54" fmla="*/ 179 w 245"/>
                <a:gd name="T55" fmla="*/ 169 h 246"/>
                <a:gd name="T56" fmla="*/ 172 w 245"/>
                <a:gd name="T57" fmla="*/ 177 h 246"/>
                <a:gd name="T58" fmla="*/ 179 w 245"/>
                <a:gd name="T59" fmla="*/ 172 h 246"/>
                <a:gd name="T60" fmla="*/ 214 w 245"/>
                <a:gd name="T61" fmla="*/ 169 h 246"/>
                <a:gd name="T62" fmla="*/ 206 w 245"/>
                <a:gd name="T63" fmla="*/ 177 h 246"/>
                <a:gd name="T64" fmla="*/ 214 w 245"/>
                <a:gd name="T65" fmla="*/ 172 h 246"/>
                <a:gd name="T66" fmla="*/ 179 w 245"/>
                <a:gd name="T67" fmla="*/ 64 h 246"/>
                <a:gd name="T68" fmla="*/ 172 w 245"/>
                <a:gd name="T69" fmla="*/ 73 h 246"/>
                <a:gd name="T70" fmla="*/ 179 w 245"/>
                <a:gd name="T71" fmla="*/ 68 h 246"/>
                <a:gd name="T72" fmla="*/ 214 w 245"/>
                <a:gd name="T73" fmla="*/ 64 h 246"/>
                <a:gd name="T74" fmla="*/ 206 w 245"/>
                <a:gd name="T75" fmla="*/ 73 h 246"/>
                <a:gd name="T76" fmla="*/ 214 w 245"/>
                <a:gd name="T77" fmla="*/ 68 h 246"/>
                <a:gd name="T78" fmla="*/ 39 w 245"/>
                <a:gd name="T79" fmla="*/ 100 h 246"/>
                <a:gd name="T80" fmla="*/ 31 w 245"/>
                <a:gd name="T81" fmla="*/ 108 h 246"/>
                <a:gd name="T82" fmla="*/ 39 w 245"/>
                <a:gd name="T83" fmla="*/ 104 h 246"/>
                <a:gd name="T84" fmla="*/ 74 w 245"/>
                <a:gd name="T85" fmla="*/ 100 h 246"/>
                <a:gd name="T86" fmla="*/ 66 w 245"/>
                <a:gd name="T87" fmla="*/ 108 h 246"/>
                <a:gd name="T88" fmla="*/ 74 w 245"/>
                <a:gd name="T89" fmla="*/ 104 h 246"/>
                <a:gd name="T90" fmla="*/ 39 w 245"/>
                <a:gd name="T91" fmla="*/ 171 h 246"/>
                <a:gd name="T92" fmla="*/ 31 w 245"/>
                <a:gd name="T93" fmla="*/ 179 h 246"/>
                <a:gd name="T94" fmla="*/ 39 w 245"/>
                <a:gd name="T95" fmla="*/ 175 h 246"/>
                <a:gd name="T96" fmla="*/ 74 w 245"/>
                <a:gd name="T97" fmla="*/ 171 h 246"/>
                <a:gd name="T98" fmla="*/ 66 w 245"/>
                <a:gd name="T99" fmla="*/ 179 h 246"/>
                <a:gd name="T100" fmla="*/ 74 w 245"/>
                <a:gd name="T101" fmla="*/ 175 h 246"/>
                <a:gd name="T102" fmla="*/ 39 w 245"/>
                <a:gd name="T103" fmla="*/ 135 h 246"/>
                <a:gd name="T104" fmla="*/ 31 w 245"/>
                <a:gd name="T105" fmla="*/ 144 h 246"/>
                <a:gd name="T106" fmla="*/ 39 w 245"/>
                <a:gd name="T107" fmla="*/ 140 h 246"/>
                <a:gd name="T108" fmla="*/ 74 w 245"/>
                <a:gd name="T109" fmla="*/ 135 h 246"/>
                <a:gd name="T110" fmla="*/ 66 w 245"/>
                <a:gd name="T111" fmla="*/ 144 h 246"/>
                <a:gd name="T112" fmla="*/ 74 w 245"/>
                <a:gd name="T113" fmla="*/ 1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46">
                  <a:moveTo>
                    <a:pt x="245" y="246"/>
                  </a:moveTo>
                  <a:lnTo>
                    <a:pt x="140" y="246"/>
                  </a:lnTo>
                  <a:lnTo>
                    <a:pt x="140" y="0"/>
                  </a:lnTo>
                  <a:lnTo>
                    <a:pt x="245" y="0"/>
                  </a:lnTo>
                  <a:lnTo>
                    <a:pt x="245" y="246"/>
                  </a:lnTo>
                  <a:moveTo>
                    <a:pt x="105" y="69"/>
                  </a:moveTo>
                  <a:lnTo>
                    <a:pt x="0" y="69"/>
                  </a:lnTo>
                  <a:lnTo>
                    <a:pt x="0" y="246"/>
                  </a:lnTo>
                  <a:lnTo>
                    <a:pt x="105" y="246"/>
                  </a:lnTo>
                  <a:lnTo>
                    <a:pt x="105" y="69"/>
                  </a:lnTo>
                  <a:moveTo>
                    <a:pt x="58" y="246"/>
                  </a:moveTo>
                  <a:lnTo>
                    <a:pt x="58" y="203"/>
                  </a:lnTo>
                  <a:lnTo>
                    <a:pt x="45" y="203"/>
                  </a:lnTo>
                  <a:lnTo>
                    <a:pt x="45" y="246"/>
                  </a:lnTo>
                  <a:moveTo>
                    <a:pt x="198" y="246"/>
                  </a:moveTo>
                  <a:lnTo>
                    <a:pt x="198" y="203"/>
                  </a:lnTo>
                  <a:lnTo>
                    <a:pt x="185" y="203"/>
                  </a:lnTo>
                  <a:lnTo>
                    <a:pt x="185" y="246"/>
                  </a:lnTo>
                  <a:moveTo>
                    <a:pt x="179" y="33"/>
                  </a:moveTo>
                  <a:lnTo>
                    <a:pt x="179" y="29"/>
                  </a:lnTo>
                  <a:lnTo>
                    <a:pt x="172" y="29"/>
                  </a:lnTo>
                  <a:lnTo>
                    <a:pt x="172" y="38"/>
                  </a:lnTo>
                  <a:lnTo>
                    <a:pt x="179" y="38"/>
                  </a:lnTo>
                  <a:lnTo>
                    <a:pt x="179" y="33"/>
                  </a:lnTo>
                  <a:moveTo>
                    <a:pt x="214" y="33"/>
                  </a:moveTo>
                  <a:lnTo>
                    <a:pt x="214" y="29"/>
                  </a:lnTo>
                  <a:lnTo>
                    <a:pt x="206" y="29"/>
                  </a:lnTo>
                  <a:lnTo>
                    <a:pt x="206" y="38"/>
                  </a:lnTo>
                  <a:lnTo>
                    <a:pt x="214" y="38"/>
                  </a:lnTo>
                  <a:lnTo>
                    <a:pt x="214" y="33"/>
                  </a:lnTo>
                  <a:moveTo>
                    <a:pt x="179" y="103"/>
                  </a:moveTo>
                  <a:lnTo>
                    <a:pt x="179" y="99"/>
                  </a:lnTo>
                  <a:lnTo>
                    <a:pt x="172" y="99"/>
                  </a:lnTo>
                  <a:lnTo>
                    <a:pt x="172" y="107"/>
                  </a:lnTo>
                  <a:lnTo>
                    <a:pt x="179" y="107"/>
                  </a:lnTo>
                  <a:lnTo>
                    <a:pt x="179" y="103"/>
                  </a:lnTo>
                  <a:moveTo>
                    <a:pt x="214" y="103"/>
                  </a:moveTo>
                  <a:lnTo>
                    <a:pt x="214" y="99"/>
                  </a:lnTo>
                  <a:lnTo>
                    <a:pt x="206" y="99"/>
                  </a:lnTo>
                  <a:lnTo>
                    <a:pt x="206" y="107"/>
                  </a:lnTo>
                  <a:lnTo>
                    <a:pt x="214" y="107"/>
                  </a:lnTo>
                  <a:lnTo>
                    <a:pt x="214" y="103"/>
                  </a:lnTo>
                  <a:moveTo>
                    <a:pt x="179" y="137"/>
                  </a:moveTo>
                  <a:lnTo>
                    <a:pt x="179" y="134"/>
                  </a:lnTo>
                  <a:lnTo>
                    <a:pt x="172" y="134"/>
                  </a:lnTo>
                  <a:lnTo>
                    <a:pt x="172" y="142"/>
                  </a:lnTo>
                  <a:lnTo>
                    <a:pt x="179" y="142"/>
                  </a:lnTo>
                  <a:lnTo>
                    <a:pt x="179" y="137"/>
                  </a:lnTo>
                  <a:moveTo>
                    <a:pt x="214" y="137"/>
                  </a:moveTo>
                  <a:lnTo>
                    <a:pt x="214" y="134"/>
                  </a:lnTo>
                  <a:lnTo>
                    <a:pt x="206" y="134"/>
                  </a:lnTo>
                  <a:lnTo>
                    <a:pt x="206" y="142"/>
                  </a:lnTo>
                  <a:lnTo>
                    <a:pt x="214" y="142"/>
                  </a:lnTo>
                  <a:lnTo>
                    <a:pt x="214" y="137"/>
                  </a:lnTo>
                  <a:moveTo>
                    <a:pt x="179" y="172"/>
                  </a:moveTo>
                  <a:lnTo>
                    <a:pt x="179" y="169"/>
                  </a:lnTo>
                  <a:lnTo>
                    <a:pt x="172" y="169"/>
                  </a:lnTo>
                  <a:lnTo>
                    <a:pt x="172" y="177"/>
                  </a:lnTo>
                  <a:lnTo>
                    <a:pt x="179" y="177"/>
                  </a:lnTo>
                  <a:lnTo>
                    <a:pt x="179" y="172"/>
                  </a:lnTo>
                  <a:moveTo>
                    <a:pt x="214" y="172"/>
                  </a:moveTo>
                  <a:lnTo>
                    <a:pt x="214" y="169"/>
                  </a:lnTo>
                  <a:lnTo>
                    <a:pt x="206" y="169"/>
                  </a:lnTo>
                  <a:lnTo>
                    <a:pt x="206" y="177"/>
                  </a:lnTo>
                  <a:lnTo>
                    <a:pt x="214" y="177"/>
                  </a:lnTo>
                  <a:lnTo>
                    <a:pt x="214" y="172"/>
                  </a:lnTo>
                  <a:moveTo>
                    <a:pt x="179" y="68"/>
                  </a:moveTo>
                  <a:lnTo>
                    <a:pt x="179" y="64"/>
                  </a:lnTo>
                  <a:lnTo>
                    <a:pt x="172" y="64"/>
                  </a:lnTo>
                  <a:lnTo>
                    <a:pt x="172" y="73"/>
                  </a:lnTo>
                  <a:lnTo>
                    <a:pt x="179" y="73"/>
                  </a:lnTo>
                  <a:lnTo>
                    <a:pt x="179" y="68"/>
                  </a:lnTo>
                  <a:moveTo>
                    <a:pt x="214" y="68"/>
                  </a:moveTo>
                  <a:lnTo>
                    <a:pt x="214" y="64"/>
                  </a:lnTo>
                  <a:lnTo>
                    <a:pt x="206" y="64"/>
                  </a:lnTo>
                  <a:lnTo>
                    <a:pt x="206" y="73"/>
                  </a:lnTo>
                  <a:lnTo>
                    <a:pt x="214" y="73"/>
                  </a:lnTo>
                  <a:lnTo>
                    <a:pt x="214" y="68"/>
                  </a:lnTo>
                  <a:moveTo>
                    <a:pt x="39" y="104"/>
                  </a:moveTo>
                  <a:lnTo>
                    <a:pt x="39" y="100"/>
                  </a:lnTo>
                  <a:lnTo>
                    <a:pt x="31" y="100"/>
                  </a:lnTo>
                  <a:lnTo>
                    <a:pt x="31" y="108"/>
                  </a:lnTo>
                  <a:lnTo>
                    <a:pt x="39" y="108"/>
                  </a:lnTo>
                  <a:lnTo>
                    <a:pt x="39" y="104"/>
                  </a:lnTo>
                  <a:moveTo>
                    <a:pt x="74" y="104"/>
                  </a:moveTo>
                  <a:lnTo>
                    <a:pt x="74" y="100"/>
                  </a:lnTo>
                  <a:lnTo>
                    <a:pt x="66" y="100"/>
                  </a:lnTo>
                  <a:lnTo>
                    <a:pt x="66" y="108"/>
                  </a:lnTo>
                  <a:lnTo>
                    <a:pt x="74" y="108"/>
                  </a:lnTo>
                  <a:lnTo>
                    <a:pt x="74" y="104"/>
                  </a:lnTo>
                  <a:moveTo>
                    <a:pt x="39" y="175"/>
                  </a:moveTo>
                  <a:lnTo>
                    <a:pt x="39" y="171"/>
                  </a:lnTo>
                  <a:lnTo>
                    <a:pt x="31" y="171"/>
                  </a:lnTo>
                  <a:lnTo>
                    <a:pt x="31" y="179"/>
                  </a:lnTo>
                  <a:lnTo>
                    <a:pt x="39" y="179"/>
                  </a:lnTo>
                  <a:lnTo>
                    <a:pt x="39" y="175"/>
                  </a:lnTo>
                  <a:moveTo>
                    <a:pt x="74" y="175"/>
                  </a:moveTo>
                  <a:lnTo>
                    <a:pt x="74" y="171"/>
                  </a:lnTo>
                  <a:lnTo>
                    <a:pt x="66" y="171"/>
                  </a:lnTo>
                  <a:lnTo>
                    <a:pt x="66" y="179"/>
                  </a:lnTo>
                  <a:lnTo>
                    <a:pt x="74" y="179"/>
                  </a:lnTo>
                  <a:lnTo>
                    <a:pt x="74" y="175"/>
                  </a:lnTo>
                  <a:moveTo>
                    <a:pt x="39" y="140"/>
                  </a:moveTo>
                  <a:lnTo>
                    <a:pt x="39" y="135"/>
                  </a:lnTo>
                  <a:lnTo>
                    <a:pt x="31" y="135"/>
                  </a:lnTo>
                  <a:lnTo>
                    <a:pt x="31" y="144"/>
                  </a:lnTo>
                  <a:lnTo>
                    <a:pt x="39" y="144"/>
                  </a:lnTo>
                  <a:lnTo>
                    <a:pt x="39" y="140"/>
                  </a:lnTo>
                  <a:moveTo>
                    <a:pt x="74" y="140"/>
                  </a:moveTo>
                  <a:lnTo>
                    <a:pt x="74" y="135"/>
                  </a:lnTo>
                  <a:lnTo>
                    <a:pt x="66" y="135"/>
                  </a:lnTo>
                  <a:lnTo>
                    <a:pt x="66" y="144"/>
                  </a:lnTo>
                  <a:lnTo>
                    <a:pt x="74" y="144"/>
                  </a:lnTo>
                  <a:lnTo>
                    <a:pt x="74" y="140"/>
                  </a:lnTo>
                </a:path>
              </a:pathLst>
            </a:custGeom>
            <a:noFill/>
            <a:ln w="15875" cap="sq">
              <a:solidFill>
                <a:schemeClr val="accent5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7213" tIns="33606" rIns="67213" bIns="33606" numCol="1" anchor="t" anchorCtr="0" compatLnSpc="1">
              <a:prstTxWarp prst="textNoShape">
                <a:avLst/>
              </a:prstTxWarp>
            </a:bodyPr>
            <a:lstStyle/>
            <a:p>
              <a:pPr defTabSz="685599">
                <a:defRPr/>
              </a:pPr>
              <a:endParaRPr lang="en-US" sz="1324">
                <a:solidFill>
                  <a:srgbClr val="505B6D"/>
                </a:solidFill>
                <a:latin typeface="Segoe U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6781DAF-13F4-4FE8-8F4D-930A1CE323DE}"/>
              </a:ext>
            </a:extLst>
          </p:cNvPr>
          <p:cNvSpPr txBox="1"/>
          <p:nvPr/>
        </p:nvSpPr>
        <p:spPr>
          <a:xfrm>
            <a:off x="3730104" y="1818096"/>
            <a:ext cx="1659862" cy="379826"/>
          </a:xfrm>
          <a:prstGeom prst="rect">
            <a:avLst/>
          </a:prstGeom>
          <a:noFill/>
        </p:spPr>
        <p:txBody>
          <a:bodyPr wrap="square" lIns="134368" tIns="107495" rIns="134368" bIns="107495" rtlCol="0">
            <a:spAutoFit/>
          </a:bodyPr>
          <a:lstStyle/>
          <a:p>
            <a:pPr algn="ctr" defTabSz="671730">
              <a:lnSpc>
                <a:spcPct val="90000"/>
              </a:lnSpc>
              <a:spcAft>
                <a:spcPts val="441"/>
              </a:spcAft>
              <a:defRPr/>
            </a:pPr>
            <a:r>
              <a:rPr lang="en-US" sz="1175" b="1" kern="0" dirty="0">
                <a:solidFill>
                  <a:srgbClr val="505B6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the cloud</a:t>
            </a:r>
          </a:p>
        </p:txBody>
      </p:sp>
      <p:sp>
        <p:nvSpPr>
          <p:cNvPr id="21" name="cloud">
            <a:extLst>
              <a:ext uri="{FF2B5EF4-FFF2-40B4-BE49-F238E27FC236}">
                <a16:creationId xmlns:a16="http://schemas.microsoft.com/office/drawing/2014/main" id="{54AE78E0-F3FD-49EA-8DB8-4FB76DB7E7EC}"/>
              </a:ext>
            </a:extLst>
          </p:cNvPr>
          <p:cNvSpPr>
            <a:spLocks noChangeAspect="1"/>
          </p:cNvSpPr>
          <p:nvPr/>
        </p:nvSpPr>
        <p:spPr bwMode="auto">
          <a:xfrm>
            <a:off x="4044816" y="1200446"/>
            <a:ext cx="1054370" cy="671737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22225" cap="sq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213" tIns="33606" rIns="67213" bIns="33606" numCol="1" anchor="t" anchorCtr="0" compatLnSpc="1">
            <a:prstTxWarp prst="textNoShape">
              <a:avLst/>
            </a:prstTxWarp>
          </a:bodyPr>
          <a:lstStyle/>
          <a:p>
            <a:pPr defTabSz="685599">
              <a:defRPr/>
            </a:pPr>
            <a:endParaRPr lang="en-US" sz="662" dirty="0">
              <a:solidFill>
                <a:srgbClr val="505B6D"/>
              </a:solidFill>
              <a:latin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88430A-D093-4473-844A-72721CE2807D}"/>
              </a:ext>
            </a:extLst>
          </p:cNvPr>
          <p:cNvSpPr/>
          <p:nvPr/>
        </p:nvSpPr>
        <p:spPr bwMode="auto">
          <a:xfrm>
            <a:off x="1298" y="4684379"/>
            <a:ext cx="9141406" cy="40197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540" tIns="67213" rIns="107540" bIns="672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117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Lako </a:t>
            </a:r>
            <a:r>
              <a:rPr lang="sr-Latn-RS" sz="1175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proširivo</a:t>
            </a:r>
            <a:r>
              <a:rPr lang="sr-Latn-RS" sz="117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 uz pomoć </a:t>
            </a:r>
            <a:r>
              <a:rPr lang="en-US" sz="117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AppSource</a:t>
            </a:r>
            <a:r>
              <a:rPr lang="sr-Latn-RS" sz="117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-a</a:t>
            </a:r>
            <a:endParaRPr lang="en-US" sz="117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3582E-6 1.41625E-6 L 0.00089 0.05697 " pathEditMode="relative" rAng="0" ptsTypes="AA">
                                      <p:cBhvr>
                                        <p:cTn id="24" dur="6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83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-1.08942E-6 L 0 0.04721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702</Words>
  <Application>Microsoft Office PowerPoint</Application>
  <PresentationFormat>On-screen Show (16:9)</PresentationFormat>
  <Paragraphs>155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Segoe UI</vt:lpstr>
      <vt:lpstr>Segoe UI Semibold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Aleksandar Totovic</cp:lastModifiedBy>
  <cp:revision>26</cp:revision>
  <dcterms:created xsi:type="dcterms:W3CDTF">2006-08-16T00:00:00Z</dcterms:created>
  <dcterms:modified xsi:type="dcterms:W3CDTF">2019-04-02T01:03:03Z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