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59" r:id="rId3"/>
    <p:sldId id="262" r:id="rId4"/>
    <p:sldId id="256" r:id="rId5"/>
    <p:sldId id="258" r:id="rId6"/>
    <p:sldId id="264" r:id="rId7"/>
    <p:sldId id="265" r:id="rId8"/>
    <p:sldId id="266" r:id="rId9"/>
    <p:sldId id="257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81" r:id="rId24"/>
    <p:sldId id="283" r:id="rId25"/>
    <p:sldId id="282" r:id="rId26"/>
    <p:sldId id="26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2B399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2D201-9A79-463D-9856-8BC495A56A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39F8-B26C-4DE5-9DE0-2F054942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5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saconference.com/videos/machine-learning-and-the-cloud-disrupting-threat-detection-and-preven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okumenti/network_intrusion_detection.cs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dokumenti/microsoft-machine-learning-algorithm-cheat-sheet-v7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ummary/expFirstServiceIDS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ummary/KDD%20Intrusion%20Detection%20Integralni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ummary/expFirstServiceIDS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summary/BoostedDecision_vs_DecisionJungl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summary/BoostedDecisionWebServic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ql-datatools.com/2015/08/dw-oltp-vs-olap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lytics.com/2012/06/data-science-is-multidisciplinary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94335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Indira Avdagić</a:t>
            </a:r>
          </a:p>
          <a:p>
            <a:r>
              <a:rPr lang="hr-HR" sz="22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Registar vrijednosnih papira u FBiH</a:t>
            </a:r>
            <a:endParaRPr lang="bs-Latn-BA" sz="2200" b="1" i="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809750"/>
            <a:ext cx="3429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cap="all" dirty="0" smtClean="0">
                <a:solidFill>
                  <a:srgbClr val="FFFF00"/>
                </a:solidFill>
              </a:rPr>
              <a:t>Machine Learning Algorithms as</a:t>
            </a:r>
            <a:br>
              <a:rPr lang="en-US" sz="2800" b="1" cap="all" dirty="0" smtClean="0">
                <a:solidFill>
                  <a:srgbClr val="FFFF00"/>
                </a:solidFill>
              </a:rPr>
            </a:br>
            <a:r>
              <a:rPr lang="hr-HR" sz="2800" b="1" cap="all" dirty="0" smtClean="0">
                <a:solidFill>
                  <a:srgbClr val="FFFF00"/>
                </a:solidFill>
              </a:rPr>
              <a:t>Cloud Service for Network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0468" y="57151"/>
            <a:ext cx="3300663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 dirty="0" smtClean="0">
                <a:solidFill>
                  <a:srgbClr val="333399"/>
                </a:solidFill>
              </a:rPr>
              <a:t>Cloud IDPS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5181600" cy="38862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hr-HR" altLang="sr-Latn-RS" sz="3200" b="1" dirty="0" smtClean="0">
                <a:solidFill>
                  <a:srgbClr val="333399"/>
                </a:solidFill>
              </a:rPr>
              <a:t>D</a:t>
            </a:r>
            <a:r>
              <a:rPr lang="de-DE" sz="3200" b="1" dirty="0" smtClean="0">
                <a:solidFill>
                  <a:srgbClr val="333399"/>
                </a:solidFill>
              </a:rPr>
              <a:t>istributed</a:t>
            </a:r>
            <a:r>
              <a:rPr lang="hr-HR" sz="3200" b="1" dirty="0" smtClean="0">
                <a:solidFill>
                  <a:srgbClr val="333399"/>
                </a:solidFill>
              </a:rPr>
              <a:t> and </a:t>
            </a:r>
            <a:r>
              <a:rPr lang="de-DE" sz="3200" b="1" dirty="0" smtClean="0">
                <a:solidFill>
                  <a:srgbClr val="333399"/>
                </a:solidFill>
              </a:rPr>
              <a:t> </a:t>
            </a:r>
            <a:r>
              <a:rPr lang="de-DE" sz="3200" b="1" dirty="0">
                <a:solidFill>
                  <a:srgbClr val="333399"/>
                </a:solidFill>
              </a:rPr>
              <a:t>scalable </a:t>
            </a:r>
            <a:r>
              <a:rPr lang="hr-HR" sz="3200" b="1" dirty="0" smtClean="0">
                <a:solidFill>
                  <a:srgbClr val="333399"/>
                </a:solidFill>
              </a:rPr>
              <a:t>cloud </a:t>
            </a:r>
            <a:r>
              <a:rPr lang="de-DE" sz="3200" b="1" dirty="0" smtClean="0">
                <a:solidFill>
                  <a:srgbClr val="333399"/>
                </a:solidFill>
              </a:rPr>
              <a:t>environments </a:t>
            </a:r>
            <a:endParaRPr lang="hr-HR" sz="3200" b="1" dirty="0" smtClean="0">
              <a:solidFill>
                <a:srgbClr val="333399"/>
              </a:solidFill>
            </a:endParaRPr>
          </a:p>
          <a:p>
            <a:pPr marL="0" indent="0" eaLnBrk="1" hangingPunct="1">
              <a:buNone/>
              <a:defRPr/>
            </a:pPr>
            <a:endParaRPr lang="hr-HR" altLang="sr-Latn-RS" sz="3200" b="1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altLang="sr-Latn-RS" sz="3200" i="1" dirty="0" smtClean="0">
                <a:solidFill>
                  <a:srgbClr val="333399"/>
                </a:solidFill>
              </a:rPr>
              <a:t>processing power, </a:t>
            </a:r>
            <a:endParaRPr lang="hr-HR" altLang="sr-Latn-RS" sz="3200" i="1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altLang="sr-Latn-RS" sz="3200" i="1" dirty="0" smtClean="0">
                <a:solidFill>
                  <a:srgbClr val="333399"/>
                </a:solidFill>
              </a:rPr>
              <a:t>cloud storage</a:t>
            </a:r>
            <a:r>
              <a:rPr lang="hr-HR" altLang="sr-Latn-RS" sz="3200" i="1" dirty="0" smtClean="0">
                <a:solidFill>
                  <a:srgbClr val="333399"/>
                </a:solidFill>
              </a:rPr>
              <a:t>,</a:t>
            </a:r>
            <a:r>
              <a:rPr lang="en-US" altLang="sr-Latn-RS" sz="3200" i="1" dirty="0" smtClean="0">
                <a:solidFill>
                  <a:srgbClr val="333399"/>
                </a:solidFill>
              </a:rPr>
              <a:t> </a:t>
            </a:r>
            <a:endParaRPr lang="hr-HR" altLang="sr-Latn-RS" sz="3200" i="1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en-US" altLang="sr-Latn-RS" sz="3200" i="1" dirty="0" smtClean="0">
                <a:solidFill>
                  <a:srgbClr val="333399"/>
                </a:solidFill>
              </a:rPr>
              <a:t>big </a:t>
            </a:r>
            <a:r>
              <a:rPr lang="en-US" altLang="sr-Latn-RS" sz="3200" i="1" dirty="0">
                <a:solidFill>
                  <a:srgbClr val="333399"/>
                </a:solidFill>
              </a:rPr>
              <a:t>data analytics </a:t>
            </a:r>
            <a:r>
              <a:rPr lang="hr-HR" altLang="sr-Latn-RS" sz="3200" i="1" dirty="0" smtClean="0">
                <a:solidFill>
                  <a:srgbClr val="333399"/>
                </a:solidFill>
              </a:rPr>
              <a:t>to </a:t>
            </a:r>
            <a:r>
              <a:rPr lang="en-US" altLang="sr-Latn-RS" sz="3200" i="1" dirty="0" smtClean="0">
                <a:solidFill>
                  <a:srgbClr val="333399"/>
                </a:solidFill>
              </a:rPr>
              <a:t>create </a:t>
            </a:r>
            <a:r>
              <a:rPr lang="en-US" altLang="sr-Latn-RS" sz="3200" i="1" dirty="0">
                <a:solidFill>
                  <a:srgbClr val="333399"/>
                </a:solidFill>
              </a:rPr>
              <a:t>predictions </a:t>
            </a:r>
            <a:endParaRPr lang="hr-HR" altLang="sr-Latn-RS" sz="3200" i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91155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sr-Latn-RS" sz="3200" b="1" i="1" dirty="0">
                <a:solidFill>
                  <a:srgbClr val="333399"/>
                </a:solidFill>
              </a:rPr>
              <a:t>Network </a:t>
            </a:r>
            <a:endParaRPr lang="hr-HR" altLang="sr-Latn-RS" sz="3200" b="1" i="1" dirty="0" smtClean="0">
              <a:solidFill>
                <a:srgbClr val="333399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sr-Latn-RS" sz="3200" b="1" i="1" dirty="0" smtClean="0">
                <a:solidFill>
                  <a:srgbClr val="333399"/>
                </a:solidFill>
              </a:rPr>
              <a:t>Host</a:t>
            </a:r>
            <a:endParaRPr lang="en-US" altLang="sr-Latn-RS" sz="3200" b="1" i="1" dirty="0">
              <a:solidFill>
                <a:srgbClr val="333399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sr-Latn-RS" sz="3200" b="1" i="1" dirty="0" smtClean="0">
                <a:solidFill>
                  <a:srgbClr val="333399"/>
                </a:solidFill>
              </a:rPr>
              <a:t>Hybrid</a:t>
            </a:r>
            <a:endParaRPr lang="hr-HR" altLang="sr-Latn-RS" sz="3200" b="1" i="1" dirty="0">
              <a:solidFill>
                <a:srgbClr val="33339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354" y="590550"/>
            <a:ext cx="8839199" cy="538655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200" b="1" dirty="0" smtClean="0">
                <a:solidFill>
                  <a:srgbClr val="FFFF00"/>
                </a:solidFill>
              </a:rPr>
              <a:t>IDPS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61220"/>
              </p:ext>
            </p:extLst>
          </p:nvPr>
        </p:nvGraphicFramePr>
        <p:xfrm>
          <a:off x="2477311" y="2261799"/>
          <a:ext cx="6629400" cy="2807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987">
                  <a:extLst>
                    <a:ext uri="{9D8B030D-6E8A-4147-A177-3AD203B41FA5}">
                      <a16:colId xmlns:a16="http://schemas.microsoft.com/office/drawing/2014/main" val="3033617649"/>
                    </a:ext>
                  </a:extLst>
                </a:gridCol>
                <a:gridCol w="3403413">
                  <a:extLst>
                    <a:ext uri="{9D8B030D-6E8A-4147-A177-3AD203B41FA5}">
                      <a16:colId xmlns:a16="http://schemas.microsoft.com/office/drawing/2014/main" val="2503566975"/>
                    </a:ext>
                  </a:extLst>
                </a:gridCol>
              </a:tblGrid>
              <a:tr h="335989">
                <a:tc gridSpan="2">
                  <a:txBody>
                    <a:bodyPr/>
                    <a:lstStyle/>
                    <a:p>
                      <a:pPr algn="ctr" fontAlgn="b"/>
                      <a:endParaRPr lang="hr-H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09777"/>
                  </a:ext>
                </a:extLst>
              </a:tr>
              <a:tr h="33598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rgbClr val="2B3990"/>
                          </a:solidFill>
                          <a:effectLst/>
                        </a:rPr>
                        <a:t>Anomaly Detection</a:t>
                      </a:r>
                      <a:endParaRPr lang="hr-HR" sz="1800" b="1" i="0" u="none" strike="noStrike" dirty="0">
                        <a:solidFill>
                          <a:srgbClr val="2B39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rgbClr val="2B3990"/>
                          </a:solidFill>
                          <a:effectLst/>
                        </a:rPr>
                        <a:t>Misuse Detection</a:t>
                      </a:r>
                      <a:endParaRPr lang="hr-HR" sz="1800" b="1" i="0" u="none" strike="noStrike" dirty="0">
                        <a:solidFill>
                          <a:srgbClr val="2B39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0307154"/>
                  </a:ext>
                </a:extLst>
              </a:tr>
              <a:tr h="62342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D</a:t>
                      </a:r>
                      <a:r>
                        <a:rPr lang="en-US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eviation </a:t>
                      </a:r>
                      <a:r>
                        <a:rPr lang="en-US" sz="1800" i="1" u="none" strike="noStrike" dirty="0">
                          <a:solidFill>
                            <a:srgbClr val="333399"/>
                          </a:solidFill>
                          <a:effectLst/>
                        </a:rPr>
                        <a:t>from normal </a:t>
                      </a:r>
                      <a:r>
                        <a:rPr lang="en-US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usage</a:t>
                      </a:r>
                      <a:r>
                        <a:rPr lang="hr-HR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 </a:t>
                      </a:r>
                      <a:r>
                        <a:rPr lang="en-US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patterns</a:t>
                      </a:r>
                      <a:r>
                        <a:rPr lang="hr-HR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/baseline</a:t>
                      </a:r>
                      <a:endParaRPr lang="en-US" sz="1800" b="0" i="1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P</a:t>
                      </a:r>
                      <a:r>
                        <a:rPr lang="en-US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atterns </a:t>
                      </a:r>
                      <a:r>
                        <a:rPr lang="en-US" sz="1800" i="1" u="none" strike="noStrike" dirty="0">
                          <a:solidFill>
                            <a:srgbClr val="333399"/>
                          </a:solidFill>
                          <a:effectLst/>
                        </a:rPr>
                        <a:t>of known </a:t>
                      </a:r>
                      <a:r>
                        <a:rPr lang="en-US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attacks</a:t>
                      </a:r>
                      <a:r>
                        <a:rPr lang="hr-HR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 </a:t>
                      </a:r>
                      <a:r>
                        <a:rPr lang="en-US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(signatures</a:t>
                      </a:r>
                      <a:r>
                        <a:rPr lang="hr-HR" sz="1800" i="1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)</a:t>
                      </a:r>
                      <a:endParaRPr lang="en-US" sz="1800" b="0" i="1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5795151"/>
                  </a:ext>
                </a:extLst>
              </a:tr>
              <a:tr h="1512499">
                <a:tc>
                  <a:txBody>
                    <a:bodyPr/>
                    <a:lstStyle/>
                    <a:p>
                      <a:pPr algn="ctr" fontAlgn="b"/>
                      <a:endParaRPr lang="hr-HR" sz="18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Has </a:t>
                      </a: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to study sequential </a:t>
                      </a:r>
                      <a:r>
                        <a:rPr lang="en-US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relation</a:t>
                      </a: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</a:b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between </a:t>
                      </a:r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steps/</a:t>
                      </a:r>
                      <a:r>
                        <a:rPr lang="en-US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transactions</a:t>
                      </a:r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Need to be adoptable.</a:t>
                      </a: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</a:b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False positives.</a:t>
                      </a:r>
                      <a:endParaRPr 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Known attacks have to be </a:t>
                      </a:r>
                      <a:endParaRPr lang="hr-HR" sz="1800" u="none" strike="noStrike" dirty="0" smtClean="0">
                        <a:solidFill>
                          <a:srgbClr val="333399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„</a:t>
                      </a:r>
                      <a:r>
                        <a:rPr lang="en-US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hand-coded</a:t>
                      </a:r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”.</a:t>
                      </a: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</a:b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Unable to detect new </a:t>
                      </a:r>
                      <a:r>
                        <a:rPr lang="en-US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attacks</a:t>
                      </a:r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.</a:t>
                      </a: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</a:b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Need signatures </a:t>
                      </a:r>
                      <a:r>
                        <a:rPr lang="en-US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update</a:t>
                      </a:r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.</a:t>
                      </a: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</a:br>
                      <a:r>
                        <a:rPr lang="en-US" sz="18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False </a:t>
                      </a:r>
                      <a:r>
                        <a:rPr lang="en-US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negatives</a:t>
                      </a:r>
                      <a:r>
                        <a:rPr lang="hr-HR" sz="18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14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123949"/>
            <a:ext cx="8467725" cy="3985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9649" y="5010150"/>
            <a:ext cx="53543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dirty="0">
                <a:hlinkClick r:id="rId4"/>
              </a:rPr>
              <a:t>https://</a:t>
            </a:r>
            <a:r>
              <a:rPr lang="hr-HR" sz="700" dirty="0" smtClean="0">
                <a:hlinkClick r:id="rId4"/>
              </a:rPr>
              <a:t>www.rsaconference.com/videos/machine-learning-and-the-cloud-disrupting-threat-detection-and-prevention</a:t>
            </a:r>
            <a:r>
              <a:rPr lang="hr-HR" sz="700" dirty="0" smtClean="0"/>
              <a:t>, </a:t>
            </a:r>
            <a:r>
              <a:rPr lang="hr-HR" sz="700" dirty="0" smtClean="0">
                <a:solidFill>
                  <a:srgbClr val="333399"/>
                </a:solidFill>
              </a:rPr>
              <a:t>lecture prof. Domingos</a:t>
            </a:r>
            <a:endParaRPr lang="hr-HR" sz="7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0468" y="57151"/>
            <a:ext cx="3300663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 dirty="0" smtClean="0">
                <a:solidFill>
                  <a:srgbClr val="333399"/>
                </a:solidFill>
              </a:rPr>
              <a:t>MLaaS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5181600" cy="38862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hr-HR" altLang="sr-Latn-RS" sz="3200" b="1" dirty="0" smtClean="0">
                <a:solidFill>
                  <a:srgbClr val="333399"/>
                </a:solidFill>
              </a:rPr>
              <a:t>Azure Machine Learning Studio</a:t>
            </a:r>
            <a:endParaRPr lang="hr-HR" altLang="sr-Latn-RS" b="1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hr-HR" sz="3500" i="1" dirty="0" smtClean="0">
                <a:solidFill>
                  <a:srgbClr val="333399"/>
                </a:solidFill>
              </a:rPr>
              <a:t>Blob </a:t>
            </a:r>
            <a:r>
              <a:rPr lang="hr-HR" sz="3500" i="1" dirty="0">
                <a:solidFill>
                  <a:srgbClr val="333399"/>
                </a:solidFill>
              </a:rPr>
              <a:t>storage </a:t>
            </a:r>
            <a:r>
              <a:rPr lang="hr-HR" sz="3500" i="1" dirty="0" smtClean="0">
                <a:solidFill>
                  <a:srgbClr val="333399"/>
                </a:solidFill>
              </a:rPr>
              <a:t>(</a:t>
            </a:r>
            <a:r>
              <a:rPr lang="hr-HR" sz="3500" i="1" dirty="0" smtClean="0">
                <a:solidFill>
                  <a:srgbClr val="333399"/>
                </a:solidFill>
                <a:hlinkClick r:id="rId3" action="ppaction://hlinkfile"/>
              </a:rPr>
              <a:t>NSL-KDD</a:t>
            </a:r>
            <a:r>
              <a:rPr lang="hr-HR" sz="3500" i="1" dirty="0" smtClean="0">
                <a:solidFill>
                  <a:srgbClr val="333399"/>
                </a:solidFill>
              </a:rPr>
              <a:t>)</a:t>
            </a:r>
          </a:p>
          <a:p>
            <a:pPr>
              <a:defRPr/>
            </a:pPr>
            <a:r>
              <a:rPr lang="hr-HR" sz="3500" i="1" dirty="0" smtClean="0">
                <a:solidFill>
                  <a:srgbClr val="333399"/>
                </a:solidFill>
              </a:rPr>
              <a:t>Supervised </a:t>
            </a:r>
            <a:r>
              <a:rPr lang="hr-HR" sz="3500" i="1" dirty="0">
                <a:solidFill>
                  <a:srgbClr val="333399"/>
                </a:solidFill>
              </a:rPr>
              <a:t>network attack detection </a:t>
            </a:r>
            <a:endParaRPr lang="hr-HR" sz="3500" i="1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hr-HR" sz="3500" i="1" dirty="0" smtClean="0">
                <a:solidFill>
                  <a:srgbClr val="333399"/>
                </a:solidFill>
              </a:rPr>
              <a:t>Classification technic</a:t>
            </a:r>
          </a:p>
          <a:p>
            <a:pPr>
              <a:defRPr/>
            </a:pPr>
            <a:r>
              <a:rPr lang="hr-HR" sz="3500" i="1" dirty="0" smtClean="0">
                <a:solidFill>
                  <a:srgbClr val="333399"/>
                </a:solidFill>
              </a:rPr>
              <a:t>Web service</a:t>
            </a:r>
            <a:endParaRPr lang="hr-HR" sz="35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468" y="57151"/>
            <a:ext cx="3300663" cy="914400"/>
          </a:xfrm>
        </p:spPr>
        <p:txBody>
          <a:bodyPr>
            <a:normAutofit fontScale="90000"/>
          </a:bodyPr>
          <a:lstStyle/>
          <a:p>
            <a:r>
              <a:rPr lang="hr-HR" altLang="sr-Latn-RS" sz="3600" dirty="0" smtClean="0">
                <a:solidFill>
                  <a:srgbClr val="333399"/>
                </a:solidFill>
              </a:rPr>
              <a:t>NSL-KDD dataset</a:t>
            </a:r>
            <a:br>
              <a:rPr lang="hr-HR" altLang="sr-Latn-RS" sz="3600" dirty="0" smtClean="0">
                <a:solidFill>
                  <a:srgbClr val="333399"/>
                </a:solidFill>
              </a:rPr>
            </a:br>
            <a:r>
              <a:rPr lang="hr-HR" altLang="sr-Latn-RS" sz="2000" b="1" i="1" dirty="0">
                <a:solidFill>
                  <a:srgbClr val="333399"/>
                </a:solidFill>
              </a:rPr>
              <a:t>improved KDDCUP </a:t>
            </a:r>
            <a:r>
              <a:rPr lang="hr-HR" altLang="sr-Latn-RS" sz="2000" b="1" i="1" dirty="0" smtClean="0">
                <a:solidFill>
                  <a:srgbClr val="333399"/>
                </a:solidFill>
              </a:rPr>
              <a:t>99</a:t>
            </a:r>
            <a:endParaRPr lang="hr-HR" altLang="sr-Latn-RS" sz="3600" i="1" dirty="0" smtClea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19150"/>
            <a:ext cx="502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Basic features</a:t>
            </a:r>
            <a:r>
              <a:rPr lang="hr-HR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333399"/>
                </a:solidFill>
              </a:rPr>
              <a:t>attributes </a:t>
            </a:r>
            <a:r>
              <a:rPr lang="en-US" sz="2000" dirty="0">
                <a:solidFill>
                  <a:srgbClr val="333399"/>
                </a:solidFill>
              </a:rPr>
              <a:t>of individual TCP </a:t>
            </a:r>
            <a:r>
              <a:rPr lang="en-US" sz="2000" dirty="0" smtClean="0">
                <a:solidFill>
                  <a:srgbClr val="333399"/>
                </a:solidFill>
              </a:rPr>
              <a:t>conn</a:t>
            </a:r>
            <a:r>
              <a:rPr lang="hr-HR" sz="2000" dirty="0" smtClean="0">
                <a:solidFill>
                  <a:srgbClr val="333399"/>
                </a:solidFill>
              </a:rPr>
              <a:t>ection </a:t>
            </a:r>
            <a:r>
              <a:rPr lang="en-US" sz="2000" dirty="0" smtClean="0">
                <a:solidFill>
                  <a:srgbClr val="333399"/>
                </a:solidFill>
              </a:rPr>
              <a:t>(</a:t>
            </a:r>
            <a:r>
              <a:rPr lang="en-US" sz="2000" dirty="0">
                <a:solidFill>
                  <a:srgbClr val="333399"/>
                </a:solidFill>
              </a:rPr>
              <a:t>duration, </a:t>
            </a:r>
            <a:r>
              <a:rPr lang="en-US" sz="2000" dirty="0" smtClean="0">
                <a:solidFill>
                  <a:srgbClr val="333399"/>
                </a:solidFill>
              </a:rPr>
              <a:t>protocol_type, </a:t>
            </a:r>
            <a:r>
              <a:rPr lang="en-US" sz="2000" dirty="0">
                <a:solidFill>
                  <a:srgbClr val="333399"/>
                </a:solidFill>
              </a:rPr>
              <a:t>service </a:t>
            </a:r>
            <a:r>
              <a:rPr lang="en-US" sz="2000" dirty="0" smtClean="0">
                <a:solidFill>
                  <a:srgbClr val="333399"/>
                </a:solidFill>
              </a:rPr>
              <a:t>...)</a:t>
            </a:r>
            <a:endParaRPr lang="hr-HR" sz="2000" dirty="0" smtClean="0">
              <a:solidFill>
                <a:srgbClr val="333399"/>
              </a:solidFill>
            </a:endParaRPr>
          </a:p>
          <a:p>
            <a:endParaRPr lang="en-US" sz="2000" dirty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Traffic features </a:t>
            </a:r>
            <a:r>
              <a:rPr lang="en-US" sz="2000" dirty="0" smtClean="0">
                <a:solidFill>
                  <a:srgbClr val="333399"/>
                </a:solidFill>
              </a:rPr>
              <a:t>computed</a:t>
            </a:r>
            <a:r>
              <a:rPr lang="hr-HR" sz="2000" dirty="0" smtClean="0">
                <a:solidFill>
                  <a:srgbClr val="333399"/>
                </a:solidFill>
              </a:rPr>
              <a:t> </a:t>
            </a:r>
            <a:r>
              <a:rPr lang="en-US" sz="2000" dirty="0">
                <a:solidFill>
                  <a:srgbClr val="333399"/>
                </a:solidFill>
              </a:rPr>
              <a:t>attributes</a:t>
            </a:r>
            <a:r>
              <a:rPr lang="en-US" sz="2000" dirty="0" smtClean="0">
                <a:solidFill>
                  <a:srgbClr val="333399"/>
                </a:solidFill>
              </a:rPr>
              <a:t> (</a:t>
            </a:r>
            <a:r>
              <a:rPr lang="hr-HR" sz="2000" dirty="0" smtClean="0">
                <a:solidFill>
                  <a:srgbClr val="333399"/>
                </a:solidFill>
              </a:rPr>
              <a:t>dest_host_count, same_</a:t>
            </a:r>
            <a:r>
              <a:rPr lang="en-US" sz="2000" dirty="0" smtClean="0">
                <a:solidFill>
                  <a:srgbClr val="333399"/>
                </a:solidFill>
              </a:rPr>
              <a:t>srv_</a:t>
            </a:r>
            <a:r>
              <a:rPr lang="hr-HR" sz="2000" dirty="0" smtClean="0">
                <a:solidFill>
                  <a:srgbClr val="333399"/>
                </a:solidFill>
              </a:rPr>
              <a:t>rate</a:t>
            </a:r>
            <a:r>
              <a:rPr lang="en-US" sz="2000" dirty="0" smtClean="0">
                <a:solidFill>
                  <a:srgbClr val="333399"/>
                </a:solidFill>
              </a:rPr>
              <a:t>,</a:t>
            </a:r>
            <a:r>
              <a:rPr lang="hr-HR" sz="2000" dirty="0" smtClean="0">
                <a:solidFill>
                  <a:srgbClr val="333399"/>
                </a:solidFill>
              </a:rPr>
              <a:t> ...</a:t>
            </a:r>
            <a:r>
              <a:rPr lang="en-US" sz="2000" dirty="0" smtClean="0">
                <a:solidFill>
                  <a:srgbClr val="333399"/>
                </a:solidFill>
              </a:rPr>
              <a:t>)</a:t>
            </a:r>
            <a:endParaRPr lang="en-US" sz="2000" dirty="0">
              <a:solidFill>
                <a:srgbClr val="333399"/>
              </a:solidFill>
            </a:endParaRPr>
          </a:p>
          <a:p>
            <a:endParaRPr lang="hr-HR" sz="2000" dirty="0" smtClean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Content </a:t>
            </a:r>
            <a:r>
              <a:rPr lang="en-US" sz="2000" dirty="0">
                <a:solidFill>
                  <a:srgbClr val="00B050"/>
                </a:solidFill>
              </a:rPr>
              <a:t>features </a:t>
            </a:r>
            <a:r>
              <a:rPr lang="en-US" sz="2000" dirty="0" smtClean="0">
                <a:solidFill>
                  <a:srgbClr val="333399"/>
                </a:solidFill>
              </a:rPr>
              <a:t>attributes suggested </a:t>
            </a:r>
            <a:r>
              <a:rPr lang="en-US" sz="2000" dirty="0">
                <a:solidFill>
                  <a:srgbClr val="333399"/>
                </a:solidFill>
              </a:rPr>
              <a:t>by the </a:t>
            </a:r>
            <a:r>
              <a:rPr lang="en-US" sz="2000" dirty="0" smtClean="0">
                <a:solidFill>
                  <a:srgbClr val="333399"/>
                </a:solidFill>
              </a:rPr>
              <a:t>domain </a:t>
            </a:r>
            <a:r>
              <a:rPr lang="en-US" sz="2000" dirty="0">
                <a:solidFill>
                  <a:srgbClr val="333399"/>
                </a:solidFill>
              </a:rPr>
              <a:t>knowledge (num_failed_logins, logged_in, </a:t>
            </a:r>
            <a:r>
              <a:rPr lang="en-US" sz="2000" dirty="0" smtClean="0">
                <a:solidFill>
                  <a:srgbClr val="333399"/>
                </a:solidFill>
              </a:rPr>
              <a:t>su_attempt</a:t>
            </a:r>
            <a:r>
              <a:rPr lang="en-US" sz="2000" dirty="0">
                <a:solidFill>
                  <a:srgbClr val="333399"/>
                </a:solidFill>
              </a:rPr>
              <a:t>, is_guest_login, </a:t>
            </a:r>
            <a:r>
              <a:rPr lang="en-US" sz="2000" dirty="0" smtClean="0">
                <a:solidFill>
                  <a:srgbClr val="333399"/>
                </a:solidFill>
              </a:rPr>
              <a:t>...)</a:t>
            </a:r>
            <a:endParaRPr lang="hr-HR" sz="2000" dirty="0" smtClean="0">
              <a:solidFill>
                <a:srgbClr val="333399"/>
              </a:solidFill>
            </a:endParaRP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468" y="57151"/>
            <a:ext cx="3300663" cy="914400"/>
          </a:xfrm>
        </p:spPr>
        <p:txBody>
          <a:bodyPr>
            <a:normAutofit fontScale="90000"/>
          </a:bodyPr>
          <a:lstStyle/>
          <a:p>
            <a:r>
              <a:rPr lang="hr-HR" altLang="sr-Latn-RS" sz="3600" dirty="0" smtClean="0">
                <a:solidFill>
                  <a:srgbClr val="333399"/>
                </a:solidFill>
              </a:rPr>
              <a:t/>
            </a:r>
            <a:br>
              <a:rPr lang="hr-HR" altLang="sr-Latn-RS" sz="3600" dirty="0" smtClean="0">
                <a:solidFill>
                  <a:srgbClr val="333399"/>
                </a:solidFill>
              </a:rPr>
            </a:br>
            <a:r>
              <a:rPr lang="hr-HR" altLang="sr-Latn-RS" sz="3600" dirty="0" smtClean="0">
                <a:solidFill>
                  <a:srgbClr val="333399"/>
                </a:solidFill>
              </a:rPr>
              <a:t>NSL-KDD</a:t>
            </a:r>
            <a:br>
              <a:rPr lang="hr-HR" altLang="sr-Latn-RS" sz="3600" dirty="0" smtClean="0">
                <a:solidFill>
                  <a:srgbClr val="333399"/>
                </a:solidFill>
              </a:rPr>
            </a:br>
            <a:endParaRPr lang="hr-HR" altLang="sr-Latn-RS" sz="3600" i="1" dirty="0" smtClea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1915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solidFill>
                <a:srgbClr val="333399"/>
              </a:solidFill>
            </a:endParaRPr>
          </a:p>
          <a:p>
            <a:endParaRPr lang="hr-HR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75974"/>
              </p:ext>
            </p:extLst>
          </p:nvPr>
        </p:nvGraphicFramePr>
        <p:xfrm>
          <a:off x="98898" y="816313"/>
          <a:ext cx="5006502" cy="407098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901595">
                  <a:extLst>
                    <a:ext uri="{9D8B030D-6E8A-4147-A177-3AD203B41FA5}">
                      <a16:colId xmlns:a16="http://schemas.microsoft.com/office/drawing/2014/main" val="3011988182"/>
                    </a:ext>
                  </a:extLst>
                </a:gridCol>
                <a:gridCol w="4104907">
                  <a:extLst>
                    <a:ext uri="{9D8B030D-6E8A-4147-A177-3AD203B41FA5}">
                      <a16:colId xmlns:a16="http://schemas.microsoft.com/office/drawing/2014/main" val="1809668498"/>
                    </a:ext>
                  </a:extLst>
                </a:gridCol>
              </a:tblGrid>
              <a:tr h="643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Attack</a:t>
                      </a:r>
                      <a:b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</a:b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Class</a:t>
                      </a:r>
                      <a:endParaRPr lang="hr-HR" sz="2400" b="1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Attack Type</a:t>
                      </a:r>
                      <a:endParaRPr lang="hr-HR" sz="2400" b="1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219703"/>
                  </a:ext>
                </a:extLst>
              </a:tr>
              <a:tr h="643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DoS</a:t>
                      </a:r>
                      <a:endParaRPr lang="hr-HR" sz="24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back</a:t>
                      </a: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, </a:t>
                      </a:r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land</a:t>
                      </a: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, </a:t>
                      </a:r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neptune</a:t>
                      </a: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, </a:t>
                      </a:r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pod</a:t>
                      </a: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, </a:t>
                      </a:r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smurf, teardrop, ..</a:t>
                      </a:r>
                      <a:endParaRPr lang="hr-HR" sz="24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028149"/>
                  </a:ext>
                </a:extLst>
              </a:tr>
              <a:tr h="643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Probe</a:t>
                      </a:r>
                      <a:endParaRPr lang="hr-HR" sz="24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satan</a:t>
                      </a: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, Ipsweep, </a:t>
                      </a:r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nmap</a:t>
                      </a: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, </a:t>
                      </a:r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portsweep</a:t>
                      </a:r>
                      <a:r>
                        <a:rPr lang="hr-HR" sz="2400" u="none" strike="noStrike" dirty="0">
                          <a:solidFill>
                            <a:srgbClr val="333399"/>
                          </a:solidFill>
                          <a:effectLst/>
                        </a:rPr>
                        <a:t>, </a:t>
                      </a:r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...</a:t>
                      </a:r>
                      <a:endParaRPr lang="hr-HR" sz="24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92345"/>
                  </a:ext>
                </a:extLst>
              </a:tr>
              <a:tr h="961786"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>
                          <a:solidFill>
                            <a:srgbClr val="333399"/>
                          </a:solidFill>
                          <a:effectLst/>
                        </a:rPr>
                        <a:t>R2L</a:t>
                      </a:r>
                      <a:endParaRPr lang="hr-HR" sz="2400" b="0" i="0" u="none" strike="noStrike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guess_password, ftp_write, imap, warezmaster, warezclient, phf, multihop, spy...</a:t>
                      </a:r>
                      <a:endParaRPr lang="hr-HR" sz="24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65016"/>
                  </a:ext>
                </a:extLst>
              </a:tr>
              <a:tr h="643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>
                          <a:solidFill>
                            <a:srgbClr val="333399"/>
                          </a:solidFill>
                          <a:effectLst/>
                        </a:rPr>
                        <a:t>U2R</a:t>
                      </a:r>
                      <a:endParaRPr lang="hr-HR" sz="2400" b="0" i="0" u="none" strike="noStrike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u="none" strike="noStrike" dirty="0" smtClean="0">
                          <a:solidFill>
                            <a:srgbClr val="333399"/>
                          </a:solidFill>
                          <a:effectLst/>
                        </a:rPr>
                        <a:t>buffer_overflow, loadmodule, rootkit, perl, ...</a:t>
                      </a:r>
                      <a:endParaRPr lang="hr-HR" sz="2400" b="0" i="0" u="none" strike="noStrike" dirty="0">
                        <a:solidFill>
                          <a:srgbClr val="33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097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0468" y="4859191"/>
            <a:ext cx="4415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sr-Latn-RS" sz="1400" i="1" dirty="0">
                <a:solidFill>
                  <a:srgbClr val="FFFF00"/>
                </a:solidFill>
                <a:hlinkClick r:id="rId3" action="ppaction://hlinkfile"/>
              </a:rPr>
              <a:t>Microsoft Azure Machine Learning: Algorithm Cheat Sheet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25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7635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r-HR" sz="2400" b="1" dirty="0" smtClean="0">
                <a:solidFill>
                  <a:srgbClr val="333399"/>
                </a:solidFill>
              </a:rPr>
              <a:t>KDDTrain </a:t>
            </a:r>
            <a:r>
              <a:rPr lang="hr-HR" sz="2400" b="1" dirty="0">
                <a:solidFill>
                  <a:srgbClr val="333399"/>
                </a:solidFill>
              </a:rPr>
              <a:t>(125973 feature’s vectors)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r-HR" sz="2400" b="1" dirty="0">
                <a:solidFill>
                  <a:srgbClr val="333399"/>
                </a:solidFill>
              </a:rPr>
              <a:t>KDDTest (22544) + 15 novel attacks (worm, sqlattack, mscan</a:t>
            </a:r>
            <a:r>
              <a:rPr lang="hr-HR" sz="2400" b="1" dirty="0" smtClean="0">
                <a:solidFill>
                  <a:srgbClr val="333399"/>
                </a:solidFill>
              </a:rPr>
              <a:t>...)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hr-HR" sz="2400" b="1" dirty="0">
              <a:solidFill>
                <a:srgbClr val="333399"/>
              </a:solidFill>
            </a:endParaRPr>
          </a:p>
          <a:p>
            <a:pPr lvl="1">
              <a:defRPr/>
            </a:pPr>
            <a:r>
              <a:rPr lang="hr-HR" sz="2400" b="1" i="1" dirty="0">
                <a:solidFill>
                  <a:srgbClr val="333399"/>
                </a:solidFill>
              </a:rPr>
              <a:t>Experiment: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Import labeled dataset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Train Model -&gt; </a:t>
            </a:r>
            <a:r>
              <a:rPr lang="en-US" b="1" i="1" dirty="0">
                <a:solidFill>
                  <a:srgbClr val="333399"/>
                </a:solidFill>
              </a:rPr>
              <a:t>Trains a classification model </a:t>
            </a:r>
            <a:r>
              <a:rPr lang="hr-HR" b="1" i="1" dirty="0">
                <a:solidFill>
                  <a:srgbClr val="333399"/>
                </a:solidFill>
              </a:rPr>
              <a:t>with </a:t>
            </a:r>
            <a:r>
              <a:rPr lang="en-US" b="1" i="1" dirty="0">
                <a:solidFill>
                  <a:srgbClr val="333399"/>
                </a:solidFill>
              </a:rPr>
              <a:t>supervised manner</a:t>
            </a:r>
            <a:endParaRPr lang="hr-HR" sz="2000" b="1" i="1" dirty="0">
              <a:solidFill>
                <a:srgbClr val="33339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Score Model -&gt; </a:t>
            </a:r>
            <a:r>
              <a:rPr lang="hr-HR" b="1" i="1" dirty="0">
                <a:solidFill>
                  <a:srgbClr val="333399"/>
                </a:solidFill>
              </a:rPr>
              <a:t>Scores predictions for a trained classification model</a:t>
            </a:r>
            <a:r>
              <a:rPr lang="hr-HR" sz="2000" b="1" i="1" dirty="0">
                <a:solidFill>
                  <a:srgbClr val="333399"/>
                </a:solidFill>
              </a:rPr>
              <a:t>                   </a:t>
            </a:r>
          </a:p>
          <a:p>
            <a:pPr lvl="2"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                                 (</a:t>
            </a:r>
            <a:r>
              <a:rPr lang="hr-HR" b="1" i="1" dirty="0">
                <a:solidFill>
                  <a:srgbClr val="333399"/>
                </a:solidFill>
              </a:rPr>
              <a:t>inputs: T</a:t>
            </a:r>
            <a:r>
              <a:rPr lang="hr-HR" sz="1400" b="1" i="1" dirty="0">
                <a:solidFill>
                  <a:srgbClr val="333399"/>
                </a:solidFill>
              </a:rPr>
              <a:t>rain Model and KDDTest dataset)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Evaluate Model -&gt; </a:t>
            </a:r>
            <a:r>
              <a:rPr lang="en-US" sz="2000" b="1" dirty="0">
                <a:solidFill>
                  <a:srgbClr val="333399"/>
                </a:solidFill>
              </a:rPr>
              <a:t>Evaluates a scored classification model with standard metrics</a:t>
            </a:r>
            <a:endParaRPr lang="hr-HR" sz="2000" b="1" dirty="0">
              <a:solidFill>
                <a:srgbClr val="333399"/>
              </a:solidFill>
            </a:endParaRPr>
          </a:p>
          <a:p>
            <a:pPr>
              <a:defRPr/>
            </a:pPr>
            <a:endParaRPr lang="hr-HR" sz="2400" b="1" i="1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9055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FF00"/>
                </a:solidFill>
              </a:rPr>
              <a:t>Metodology</a:t>
            </a:r>
          </a:p>
          <a:p>
            <a:pPr algn="ctr"/>
            <a:endParaRPr lang="en-US" sz="3200" dirty="0"/>
          </a:p>
        </p:txBody>
      </p:sp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3505200" y="470535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42950"/>
            <a:ext cx="502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r-HR" altLang="sr-Latn-RS" sz="2800" i="1" dirty="0" smtClean="0">
                <a:solidFill>
                  <a:srgbClr val="333399"/>
                </a:solidFill>
              </a:rPr>
              <a:t>Experiment</a:t>
            </a:r>
          </a:p>
          <a:p>
            <a:endParaRPr lang="hr-HR" altLang="sr-Latn-RS" sz="2800" i="1" dirty="0" smtClean="0">
              <a:solidFill>
                <a:srgbClr val="3333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r-HR" sz="2400" b="1" dirty="0">
                <a:solidFill>
                  <a:srgbClr val="333399"/>
                </a:solidFill>
              </a:rPr>
              <a:t>Dataset with 41 features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r-HR" sz="2400" b="1" dirty="0">
                <a:solidFill>
                  <a:srgbClr val="333399"/>
                </a:solidFill>
              </a:rPr>
              <a:t>Evaluate Binary Classification Models</a:t>
            </a:r>
            <a:endParaRPr lang="hr-HR" sz="2000" b="1" i="1" dirty="0">
              <a:solidFill>
                <a:srgbClr val="333399"/>
              </a:solidFill>
            </a:endParaRPr>
          </a:p>
          <a:p>
            <a:pPr lvl="1"/>
            <a:endParaRPr lang="bs-Latn-BA" sz="2400" i="1" dirty="0">
              <a:solidFill>
                <a:srgbClr val="333399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ight Arrow 1">
            <a:hlinkClick r:id="rId3" action="ppaction://hlinkfile"/>
          </p:cNvPr>
          <p:cNvSpPr/>
          <p:nvPr/>
        </p:nvSpPr>
        <p:spPr>
          <a:xfrm>
            <a:off x="2362200" y="2945785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7635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r-HR" sz="2400" b="1" dirty="0" smtClean="0">
                <a:solidFill>
                  <a:srgbClr val="333399"/>
                </a:solidFill>
              </a:rPr>
              <a:t>KDDTrain </a:t>
            </a:r>
            <a:r>
              <a:rPr lang="hr-HR" sz="2400" b="1" dirty="0">
                <a:solidFill>
                  <a:srgbClr val="333399"/>
                </a:solidFill>
              </a:rPr>
              <a:t>(125973 feature’s vectors)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r-HR" sz="2400" b="1" dirty="0">
                <a:solidFill>
                  <a:srgbClr val="333399"/>
                </a:solidFill>
              </a:rPr>
              <a:t>KDDTest (22544) + 15 novel attacks (worm, sqlattack, mscan</a:t>
            </a:r>
            <a:r>
              <a:rPr lang="hr-HR" sz="2400" b="1" dirty="0" smtClean="0">
                <a:solidFill>
                  <a:srgbClr val="333399"/>
                </a:solidFill>
              </a:rPr>
              <a:t>...)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hr-HR" sz="2400" b="1" dirty="0">
              <a:solidFill>
                <a:srgbClr val="333399"/>
              </a:solidFill>
            </a:endParaRPr>
          </a:p>
          <a:p>
            <a:pPr lvl="1">
              <a:defRPr/>
            </a:pPr>
            <a:r>
              <a:rPr lang="hr-HR" sz="2400" b="1" i="1" dirty="0">
                <a:solidFill>
                  <a:srgbClr val="333399"/>
                </a:solidFill>
              </a:rPr>
              <a:t>Experiment: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Import labeled dataset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Train Model -&gt; </a:t>
            </a:r>
            <a:r>
              <a:rPr lang="en-US" b="1" i="1" dirty="0">
                <a:solidFill>
                  <a:srgbClr val="333399"/>
                </a:solidFill>
              </a:rPr>
              <a:t>Trains a classification model </a:t>
            </a:r>
            <a:r>
              <a:rPr lang="hr-HR" b="1" i="1" dirty="0">
                <a:solidFill>
                  <a:srgbClr val="333399"/>
                </a:solidFill>
              </a:rPr>
              <a:t>with </a:t>
            </a:r>
            <a:r>
              <a:rPr lang="en-US" b="1" i="1" dirty="0">
                <a:solidFill>
                  <a:srgbClr val="333399"/>
                </a:solidFill>
              </a:rPr>
              <a:t>supervised manner</a:t>
            </a:r>
            <a:endParaRPr lang="hr-HR" sz="2000" b="1" i="1" dirty="0">
              <a:solidFill>
                <a:srgbClr val="33339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Score Model -&gt; </a:t>
            </a:r>
            <a:r>
              <a:rPr lang="hr-HR" b="1" i="1" dirty="0">
                <a:solidFill>
                  <a:srgbClr val="333399"/>
                </a:solidFill>
              </a:rPr>
              <a:t>Scores predictions for a trained classification model</a:t>
            </a:r>
            <a:r>
              <a:rPr lang="hr-HR" sz="2000" b="1" i="1" dirty="0">
                <a:solidFill>
                  <a:srgbClr val="333399"/>
                </a:solidFill>
              </a:rPr>
              <a:t>                   </a:t>
            </a:r>
          </a:p>
          <a:p>
            <a:pPr lvl="2"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                                 (</a:t>
            </a:r>
            <a:r>
              <a:rPr lang="hr-HR" b="1" i="1" dirty="0">
                <a:solidFill>
                  <a:srgbClr val="333399"/>
                </a:solidFill>
              </a:rPr>
              <a:t>inputs: T</a:t>
            </a:r>
            <a:r>
              <a:rPr lang="hr-HR" sz="1400" b="1" i="1" dirty="0">
                <a:solidFill>
                  <a:srgbClr val="333399"/>
                </a:solidFill>
              </a:rPr>
              <a:t>rain Model and KDDTest dataset)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hr-HR" sz="2000" b="1" i="1" dirty="0">
                <a:solidFill>
                  <a:srgbClr val="333399"/>
                </a:solidFill>
              </a:rPr>
              <a:t>Evaluate Model -&gt; </a:t>
            </a:r>
            <a:r>
              <a:rPr lang="en-US" sz="2000" b="1" dirty="0">
                <a:solidFill>
                  <a:srgbClr val="333399"/>
                </a:solidFill>
              </a:rPr>
              <a:t>Evaluates a scored classification model with standard metrics</a:t>
            </a:r>
            <a:endParaRPr lang="hr-HR" sz="2000" b="1" dirty="0">
              <a:solidFill>
                <a:srgbClr val="333399"/>
              </a:solidFill>
            </a:endParaRPr>
          </a:p>
          <a:p>
            <a:pPr>
              <a:defRPr/>
            </a:pPr>
            <a:endParaRPr lang="hr-HR" sz="2400" b="1" i="1" dirty="0">
              <a:solidFill>
                <a:srgbClr val="333399"/>
              </a:solidFill>
            </a:endParaRPr>
          </a:p>
        </p:txBody>
      </p:sp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3505200" y="470535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1"/>
            <a:ext cx="8215009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3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8215009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42950"/>
            <a:ext cx="5029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2800" i="1" dirty="0" smtClean="0">
                <a:solidFill>
                  <a:srgbClr val="333399"/>
                </a:solidFill>
              </a:rPr>
              <a:t>2. Experiment</a:t>
            </a:r>
          </a:p>
          <a:p>
            <a:endParaRPr lang="hr-HR" altLang="sr-Latn-RS" sz="2800" i="1" dirty="0" smtClean="0">
              <a:solidFill>
                <a:srgbClr val="333399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r-HR" sz="2400" dirty="0">
                <a:solidFill>
                  <a:srgbClr val="333399"/>
                </a:solidFill>
              </a:rPr>
              <a:t>Evaluate Boosted Descision Tree and Descision Jungle </a:t>
            </a:r>
            <a:r>
              <a:rPr lang="hr-HR" sz="2400" dirty="0" smtClean="0">
                <a:solidFill>
                  <a:srgbClr val="333399"/>
                </a:solidFill>
              </a:rPr>
              <a:t>model </a:t>
            </a:r>
            <a:r>
              <a:rPr lang="hr-HR" sz="2400" dirty="0">
                <a:solidFill>
                  <a:srgbClr val="333399"/>
                </a:solidFill>
              </a:rPr>
              <a:t>with filtered 15 </a:t>
            </a:r>
            <a:r>
              <a:rPr lang="hr-HR" sz="2400" dirty="0" smtClean="0">
                <a:solidFill>
                  <a:srgbClr val="333399"/>
                </a:solidFill>
              </a:rPr>
              <a:t>features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333399"/>
                </a:solidFill>
              </a:rPr>
              <a:t>Pearson </a:t>
            </a:r>
            <a:r>
              <a:rPr lang="en-US" sz="2400" b="1" dirty="0">
                <a:solidFill>
                  <a:srgbClr val="333399"/>
                </a:solidFill>
              </a:rPr>
              <a:t>Correlation feature</a:t>
            </a:r>
            <a:r>
              <a:rPr lang="hr-HR" sz="2400" b="1" dirty="0">
                <a:solidFill>
                  <a:srgbClr val="333399"/>
                </a:solidFill>
              </a:rPr>
              <a:t> scoring method to i</a:t>
            </a:r>
            <a:r>
              <a:rPr lang="en-US" sz="2400" b="1" dirty="0">
                <a:solidFill>
                  <a:srgbClr val="333399"/>
                </a:solidFill>
              </a:rPr>
              <a:t>dentif</a:t>
            </a:r>
            <a:r>
              <a:rPr lang="hr-HR" sz="2400" b="1" dirty="0">
                <a:solidFill>
                  <a:srgbClr val="333399"/>
                </a:solidFill>
              </a:rPr>
              <a:t>y</a:t>
            </a:r>
            <a:r>
              <a:rPr lang="en-US" sz="2400" b="1" dirty="0">
                <a:solidFill>
                  <a:srgbClr val="333399"/>
                </a:solidFill>
              </a:rPr>
              <a:t> the features in a dataset with the greatest predictive power</a:t>
            </a:r>
            <a:r>
              <a:rPr lang="hr-HR" sz="2400" b="1" dirty="0">
                <a:solidFill>
                  <a:srgbClr val="333399"/>
                </a:solidFill>
              </a:rPr>
              <a:t> for label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endParaRPr lang="hr-HR" sz="2800" b="1" i="1" dirty="0">
              <a:solidFill>
                <a:srgbClr val="333399"/>
              </a:solidFill>
            </a:endParaRPr>
          </a:p>
          <a:p>
            <a:pPr lvl="1"/>
            <a:endParaRPr lang="bs-Latn-BA" sz="2400" i="1" dirty="0">
              <a:solidFill>
                <a:srgbClr val="333399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ight Arrow 1">
            <a:hlinkClick r:id="rId3" action="ppaction://hlinkfile"/>
          </p:cNvPr>
          <p:cNvSpPr/>
          <p:nvPr/>
        </p:nvSpPr>
        <p:spPr>
          <a:xfrm>
            <a:off x="4343400" y="455295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495550"/>
            <a:ext cx="821910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42950"/>
            <a:ext cx="502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2800" i="1" dirty="0">
                <a:solidFill>
                  <a:srgbClr val="333399"/>
                </a:solidFill>
              </a:rPr>
              <a:t>3</a:t>
            </a:r>
            <a:r>
              <a:rPr lang="hr-HR" altLang="sr-Latn-RS" sz="2800" i="1" dirty="0" smtClean="0">
                <a:solidFill>
                  <a:srgbClr val="333399"/>
                </a:solidFill>
              </a:rPr>
              <a:t>. Experiment</a:t>
            </a:r>
          </a:p>
          <a:p>
            <a:endParaRPr lang="hr-HR" altLang="sr-Latn-RS" sz="2800" i="1" dirty="0" smtClean="0">
              <a:solidFill>
                <a:srgbClr val="3333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hr-HR" sz="2400" b="1" dirty="0">
                <a:solidFill>
                  <a:srgbClr val="333399"/>
                </a:solidFill>
              </a:rPr>
              <a:t>Creating predictive cloud web service with Boosted Decision Tree algorithm</a:t>
            </a:r>
          </a:p>
          <a:p>
            <a:pPr lvl="1"/>
            <a:endParaRPr lang="bs-Latn-BA" sz="2400" i="1" dirty="0">
              <a:solidFill>
                <a:srgbClr val="333399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ight Arrow 1">
            <a:hlinkClick r:id="rId3" action="ppaction://hlinkfile"/>
          </p:cNvPr>
          <p:cNvSpPr/>
          <p:nvPr/>
        </p:nvSpPr>
        <p:spPr>
          <a:xfrm>
            <a:off x="3429000" y="2945785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468" y="57151"/>
            <a:ext cx="3300663" cy="914400"/>
          </a:xfrm>
        </p:spPr>
        <p:txBody>
          <a:bodyPr>
            <a:noAutofit/>
          </a:bodyPr>
          <a:lstStyle/>
          <a:p>
            <a:r>
              <a:rPr lang="hr-HR" altLang="sr-Latn-RS" sz="3600" dirty="0" smtClean="0">
                <a:solidFill>
                  <a:srgbClr val="333399"/>
                </a:solidFill>
              </a:rPr>
              <a:t/>
            </a:r>
            <a:br>
              <a:rPr lang="hr-HR" altLang="sr-Latn-RS" sz="3600" dirty="0" smtClean="0">
                <a:solidFill>
                  <a:srgbClr val="333399"/>
                </a:solidFill>
              </a:rPr>
            </a:br>
            <a:r>
              <a:rPr lang="hr-HR" altLang="sr-Latn-RS" sz="3600" dirty="0">
                <a:solidFill>
                  <a:srgbClr val="333399"/>
                </a:solidFill>
              </a:rPr>
              <a:t>Conclusion</a:t>
            </a:r>
            <a:r>
              <a:rPr lang="hr-HR" altLang="sr-Latn-RS" sz="3600" dirty="0" smtClean="0">
                <a:solidFill>
                  <a:srgbClr val="333399"/>
                </a:solidFill>
              </a:rPr>
              <a:t/>
            </a:r>
            <a:br>
              <a:rPr lang="hr-HR" altLang="sr-Latn-RS" sz="3600" dirty="0" smtClean="0">
                <a:solidFill>
                  <a:srgbClr val="333399"/>
                </a:solidFill>
              </a:rPr>
            </a:br>
            <a:endParaRPr lang="hr-HR" altLang="sr-Latn-RS" sz="3600" i="1" dirty="0" smtClea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1915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solidFill>
                <a:srgbClr val="333399"/>
              </a:solidFill>
            </a:endParaRPr>
          </a:p>
          <a:p>
            <a:endParaRPr lang="hr-HR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03093"/>
            <a:ext cx="4294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333399"/>
                </a:solidFill>
              </a:rPr>
              <a:t>The </a:t>
            </a:r>
            <a:r>
              <a:rPr lang="hr-HR" sz="2800" i="1" dirty="0">
                <a:solidFill>
                  <a:srgbClr val="333399"/>
                </a:solidFill>
              </a:rPr>
              <a:t>goal</a:t>
            </a:r>
            <a:r>
              <a:rPr lang="en-US" sz="2800" i="1" dirty="0">
                <a:solidFill>
                  <a:srgbClr val="333399"/>
                </a:solidFill>
              </a:rPr>
              <a:t> of this </a:t>
            </a:r>
            <a:r>
              <a:rPr lang="hr-HR" sz="2800" i="1" dirty="0">
                <a:solidFill>
                  <a:srgbClr val="333399"/>
                </a:solidFill>
              </a:rPr>
              <a:t>work</a:t>
            </a:r>
            <a:r>
              <a:rPr lang="en-US" sz="2800" i="1" dirty="0">
                <a:solidFill>
                  <a:srgbClr val="333399"/>
                </a:solidFill>
              </a:rPr>
              <a:t> was to propose a framework for the detection and prevention of network attacks in cloud systems</a:t>
            </a:r>
            <a:r>
              <a:rPr lang="hr-HR" sz="2800" i="1" dirty="0">
                <a:solidFill>
                  <a:srgbClr val="333399"/>
                </a:solidFill>
              </a:rPr>
              <a:t> with combination of ML algorithms through        cloud service.</a:t>
            </a:r>
          </a:p>
          <a:p>
            <a:pPr algn="ctr"/>
            <a:endParaRPr lang="en-US" sz="28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40468" y="375322"/>
            <a:ext cx="3300663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3600" i="1" dirty="0" smtClean="0">
                <a:solidFill>
                  <a:srgbClr val="333399"/>
                </a:solidFill>
              </a:rPr>
              <a:t/>
            </a:r>
            <a:br>
              <a:rPr lang="hr-HR" altLang="sr-Latn-RS" sz="3600" i="1" dirty="0" smtClean="0">
                <a:solidFill>
                  <a:srgbClr val="333399"/>
                </a:solidFill>
              </a:rPr>
            </a:br>
            <a:r>
              <a:rPr lang="hr-HR" sz="3600" i="1" dirty="0" smtClean="0">
                <a:solidFill>
                  <a:srgbClr val="333399"/>
                </a:solidFill>
              </a:rPr>
              <a:t>Future work </a:t>
            </a:r>
            <a:br>
              <a:rPr lang="hr-HR" sz="3600" i="1" dirty="0" smtClean="0">
                <a:solidFill>
                  <a:srgbClr val="333399"/>
                </a:solidFill>
              </a:rPr>
            </a:br>
            <a:r>
              <a:rPr lang="hr-HR" altLang="sr-Latn-RS" sz="3600" i="1" dirty="0" smtClean="0">
                <a:solidFill>
                  <a:srgbClr val="333399"/>
                </a:solidFill>
              </a:rPr>
              <a:t/>
            </a:r>
            <a:br>
              <a:rPr lang="hr-HR" altLang="sr-Latn-RS" sz="3600" i="1" dirty="0" smtClean="0">
                <a:solidFill>
                  <a:srgbClr val="333399"/>
                </a:solidFill>
              </a:rPr>
            </a:br>
            <a:endParaRPr lang="hr-HR" altLang="sr-Latn-RS" sz="3600" i="1" dirty="0" smtClean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3093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r-HR" sz="3200" dirty="0" smtClean="0">
                <a:solidFill>
                  <a:srgbClr val="333399"/>
                </a:solidFill>
              </a:rPr>
              <a:t>new </a:t>
            </a:r>
            <a:r>
              <a:rPr lang="hr-HR" sz="3200" dirty="0">
                <a:solidFill>
                  <a:srgbClr val="333399"/>
                </a:solidFill>
              </a:rPr>
              <a:t>datasets (UNSW, ISOT)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r-HR" sz="3200" dirty="0">
                <a:solidFill>
                  <a:srgbClr val="333399"/>
                </a:solidFill>
              </a:rPr>
              <a:t>Unsupervised ML algorithms (Clustering, Deep Learning</a:t>
            </a:r>
            <a:r>
              <a:rPr lang="hr-HR" sz="2800" dirty="0">
                <a:solidFill>
                  <a:srgbClr val="333399"/>
                </a:solidFill>
              </a:rPr>
              <a:t>)</a:t>
            </a:r>
            <a:r>
              <a:rPr lang="hr-HR" sz="3200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749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rgbClr val="00B050"/>
                </a:solidFill>
              </a:rPr>
              <a:t>Creating a hybrid framework for detecting attacks and protecting the cloud system</a:t>
            </a:r>
            <a:r>
              <a:rPr lang="hr-HR" sz="2000" i="1" dirty="0">
                <a:solidFill>
                  <a:srgbClr val="00B050"/>
                </a:solidFill>
              </a:rPr>
              <a:t>s</a:t>
            </a:r>
            <a:r>
              <a:rPr lang="en-US" sz="2000" i="1" dirty="0">
                <a:solidFill>
                  <a:srgbClr val="00B050"/>
                </a:solidFill>
              </a:rPr>
              <a:t> in real </a:t>
            </a:r>
            <a:r>
              <a:rPr lang="hr-HR" sz="2000" i="1" dirty="0">
                <a:solidFill>
                  <a:srgbClr val="00B050"/>
                </a:solidFill>
              </a:rPr>
              <a:t>time with small</a:t>
            </a:r>
            <a:r>
              <a:rPr lang="en-US" sz="2000" i="1" dirty="0">
                <a:solidFill>
                  <a:srgbClr val="00B050"/>
                </a:solidFill>
              </a:rPr>
              <a:t> number of false prediction</a:t>
            </a:r>
            <a:r>
              <a:rPr lang="hr-HR" sz="2000" i="1" dirty="0">
                <a:solidFill>
                  <a:srgbClr val="00B050"/>
                </a:solidFill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6867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0468" y="375322"/>
            <a:ext cx="3300663" cy="685799"/>
          </a:xfrm>
        </p:spPr>
        <p:txBody>
          <a:bodyPr>
            <a:noAutofit/>
          </a:bodyPr>
          <a:lstStyle/>
          <a:p>
            <a:r>
              <a:rPr lang="hr-HR" altLang="sr-Latn-RS" sz="3600" i="1" dirty="0" smtClean="0">
                <a:solidFill>
                  <a:srgbClr val="333399"/>
                </a:solidFill>
              </a:rPr>
              <a:t/>
            </a:r>
            <a:br>
              <a:rPr lang="hr-HR" altLang="sr-Latn-RS" sz="3600" i="1" dirty="0" smtClean="0">
                <a:solidFill>
                  <a:srgbClr val="333399"/>
                </a:solidFill>
              </a:rPr>
            </a:br>
            <a:r>
              <a:rPr lang="hr-HR" sz="3600" i="1" dirty="0">
                <a:solidFill>
                  <a:srgbClr val="333399"/>
                </a:solidFill>
              </a:rPr>
              <a:t/>
            </a:r>
            <a:br>
              <a:rPr lang="hr-HR" sz="3600" i="1" dirty="0">
                <a:solidFill>
                  <a:srgbClr val="333399"/>
                </a:solidFill>
              </a:rPr>
            </a:br>
            <a:r>
              <a:rPr lang="hr-HR" altLang="sr-Latn-RS" sz="3600" i="1" dirty="0" smtClean="0">
                <a:solidFill>
                  <a:srgbClr val="333399"/>
                </a:solidFill>
              </a:rPr>
              <a:t/>
            </a:r>
            <a:br>
              <a:rPr lang="hr-HR" altLang="sr-Latn-RS" sz="3600" i="1" dirty="0" smtClean="0">
                <a:solidFill>
                  <a:srgbClr val="333399"/>
                </a:solidFill>
              </a:rPr>
            </a:br>
            <a:endParaRPr lang="hr-HR" altLang="sr-Latn-RS" sz="3600" i="1" dirty="0" smtClea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1915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solidFill>
                <a:srgbClr val="333399"/>
              </a:solidFill>
            </a:endParaRP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480869"/>
            <a:ext cx="5185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5933" y="2749924"/>
            <a:ext cx="2183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0993" y="590550"/>
            <a:ext cx="16225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300" b="1" i="1" dirty="0" smtClean="0">
                <a:solidFill>
                  <a:srgbClr val="FFFF00"/>
                </a:solidFill>
                <a:latin typeface="+mj-lt"/>
              </a:rPr>
              <a:t>My goal</a:t>
            </a:r>
            <a:endParaRPr lang="hr-HR" sz="3300" b="1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801" y="1428750"/>
            <a:ext cx="1752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Internet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6601" y="1428750"/>
            <a:ext cx="1219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Client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442249"/>
            <a:ext cx="2904341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Security Operation Center (SOC) </a:t>
            </a:r>
          </a:p>
          <a:p>
            <a:r>
              <a:rPr lang="hr-HR" dirty="0" smtClean="0"/>
              <a:t>Log analytics</a:t>
            </a:r>
          </a:p>
          <a:p>
            <a:r>
              <a:rPr lang="hr-HR" dirty="0" smtClean="0"/>
              <a:t>Anomaly detection</a:t>
            </a:r>
            <a:endParaRPr lang="hr-HR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1" y="1581150"/>
            <a:ext cx="434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14601" y="1885950"/>
            <a:ext cx="434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0142" y="1581150"/>
            <a:ext cx="25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1. Internet comunications</a:t>
            </a:r>
            <a:endParaRPr lang="hr-HR" dirty="0"/>
          </a:p>
        </p:txBody>
      </p:sp>
      <p:sp>
        <p:nvSpPr>
          <p:cNvPr id="15" name="Down Arrow 14"/>
          <p:cNvSpPr/>
          <p:nvPr/>
        </p:nvSpPr>
        <p:spPr>
          <a:xfrm>
            <a:off x="3048001" y="1581150"/>
            <a:ext cx="762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1618442" y="2223050"/>
            <a:ext cx="142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2. Log data</a:t>
            </a:r>
          </a:p>
          <a:p>
            <a:pPr algn="ctr"/>
            <a:r>
              <a:rPr lang="hr-HR" dirty="0" smtClean="0"/>
              <a:t> investigation</a:t>
            </a:r>
            <a:endParaRPr lang="hr-HR" dirty="0"/>
          </a:p>
        </p:txBody>
      </p:sp>
      <p:sp>
        <p:nvSpPr>
          <p:cNvPr id="21" name="Right Arrow 20"/>
          <p:cNvSpPr/>
          <p:nvPr/>
        </p:nvSpPr>
        <p:spPr>
          <a:xfrm rot="20233852">
            <a:off x="3550641" y="2711295"/>
            <a:ext cx="3266900" cy="105065"/>
          </a:xfrm>
          <a:prstGeom prst="rightArrow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 rot="20213311">
            <a:off x="3884390" y="2539300"/>
            <a:ext cx="18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3. Critical findings</a:t>
            </a:r>
            <a:endParaRPr lang="hr-HR" dirty="0"/>
          </a:p>
        </p:txBody>
      </p:sp>
      <p:sp>
        <p:nvSpPr>
          <p:cNvPr id="23" name="Rounded Rectangle 22"/>
          <p:cNvSpPr/>
          <p:nvPr/>
        </p:nvSpPr>
        <p:spPr>
          <a:xfrm>
            <a:off x="6019801" y="3366600"/>
            <a:ext cx="2286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Security portal</a:t>
            </a:r>
          </a:p>
          <a:p>
            <a:pPr algn="ctr"/>
            <a:endParaRPr lang="hr-HR" b="1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Reporting and escalation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633390" y="4037417"/>
            <a:ext cx="2318952" cy="58333"/>
          </a:xfrm>
          <a:prstGeom prst="rightArrow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3741516" y="3726418"/>
            <a:ext cx="166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4. False positive</a:t>
            </a:r>
          </a:p>
          <a:p>
            <a:pPr algn="ctr"/>
            <a:r>
              <a:rPr lang="hr-HR" dirty="0" smtClean="0"/>
              <a:t>reduction</a:t>
            </a:r>
            <a:endParaRPr lang="hr-HR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467601" y="2083212"/>
            <a:ext cx="0" cy="125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96201" y="211455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22034" y="2376905"/>
            <a:ext cx="145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5. Access to alerts and intelligence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42950"/>
            <a:ext cx="5029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800" i="1" dirty="0" smtClean="0">
                <a:solidFill>
                  <a:srgbClr val="2B3990"/>
                </a:solidFill>
              </a:rPr>
              <a:t>CIA for Clouds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800" b="1" i="1" dirty="0" smtClean="0">
                <a:solidFill>
                  <a:srgbClr val="2B3990"/>
                </a:solidFill>
              </a:rPr>
              <a:t>ieeexplore.org</a:t>
            </a:r>
            <a:endParaRPr lang="hr-HR" altLang="sr-Latn-RS" sz="2800" b="1" i="1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800" i="1" dirty="0" smtClean="0">
                <a:solidFill>
                  <a:srgbClr val="2B3990"/>
                </a:solidFill>
              </a:rPr>
              <a:t>Description </a:t>
            </a:r>
            <a:r>
              <a:rPr lang="hr-HR" altLang="sr-Latn-RS" sz="2800" i="1" dirty="0">
                <a:solidFill>
                  <a:srgbClr val="2B3990"/>
                </a:solidFill>
              </a:rPr>
              <a:t>of </a:t>
            </a:r>
            <a:r>
              <a:rPr lang="hr-HR" altLang="sr-Latn-RS" sz="2800" b="1" i="1" dirty="0">
                <a:solidFill>
                  <a:srgbClr val="2B3990"/>
                </a:solidFill>
              </a:rPr>
              <a:t>IDS, IPS, </a:t>
            </a:r>
            <a:r>
              <a:rPr lang="hr-HR" altLang="sr-Latn-RS" sz="2800" b="1" i="1" dirty="0" smtClean="0">
                <a:solidFill>
                  <a:srgbClr val="2B3990"/>
                </a:solidFill>
              </a:rPr>
              <a:t>CIDPS</a:t>
            </a:r>
            <a:endParaRPr lang="hr-HR" altLang="sr-Latn-RS" sz="2800" b="1" i="1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800" i="1" dirty="0">
                <a:solidFill>
                  <a:srgbClr val="2B3990"/>
                </a:solidFill>
              </a:rPr>
              <a:t>Framework proposal </a:t>
            </a:r>
            <a:endParaRPr lang="hr-HR" altLang="sr-Latn-RS" sz="2800" i="1" dirty="0" smtClean="0">
              <a:solidFill>
                <a:srgbClr val="2B399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800" b="1" i="1" dirty="0" smtClean="0">
                <a:solidFill>
                  <a:srgbClr val="2B3990"/>
                </a:solidFill>
              </a:rPr>
              <a:t>Technology</a:t>
            </a:r>
            <a:endParaRPr lang="hr-HR" altLang="sr-Latn-RS" sz="2800" b="1" i="1" dirty="0">
              <a:solidFill>
                <a:srgbClr val="2B399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sr-Latn-RS" sz="2800" b="1" i="1" dirty="0" smtClean="0">
                <a:solidFill>
                  <a:srgbClr val="2B3990"/>
                </a:solidFill>
              </a:rPr>
              <a:t>Methodology</a:t>
            </a:r>
            <a:endParaRPr lang="hr-HR" altLang="sr-Latn-RS" sz="2800" b="1" i="1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800" i="1" dirty="0">
                <a:solidFill>
                  <a:srgbClr val="2B3990"/>
                </a:solidFill>
              </a:rPr>
              <a:t>Conclusion and </a:t>
            </a:r>
            <a:r>
              <a:rPr lang="en-US" altLang="sr-Latn-RS" sz="2800" i="1" dirty="0">
                <a:solidFill>
                  <a:srgbClr val="2B3990"/>
                </a:solidFill>
              </a:rPr>
              <a:t>ideas</a:t>
            </a:r>
            <a:r>
              <a:rPr lang="hr-HR" altLang="sr-Latn-RS" sz="2800" i="1" dirty="0">
                <a:solidFill>
                  <a:srgbClr val="2B3990"/>
                </a:solidFill>
              </a:rPr>
              <a:t> for further work</a:t>
            </a:r>
          </a:p>
          <a:p>
            <a:r>
              <a:rPr lang="bs-Latn-BA" sz="2400" i="1" dirty="0" smtClean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bs-Latn-BA" sz="2400" i="1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5295"/>
            <a:ext cx="518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hr-HR" altLang="sr-Latn-RS" sz="2800" dirty="0" smtClean="0">
                <a:solidFill>
                  <a:srgbClr val="333399"/>
                </a:solidFill>
              </a:rPr>
              <a:t>1961. John McCarthy</a:t>
            </a:r>
          </a:p>
          <a:p>
            <a:pPr lvl="1">
              <a:defRPr/>
            </a:pPr>
            <a:r>
              <a:rPr lang="hr-HR" altLang="sr-Latn-RS" sz="2400" b="1" i="1" dirty="0">
                <a:solidFill>
                  <a:srgbClr val="333399"/>
                </a:solidFill>
              </a:rPr>
              <a:t>	</a:t>
            </a:r>
            <a:r>
              <a:rPr lang="hr-HR" altLang="sr-Latn-RS" sz="2400" i="1" dirty="0" smtClean="0">
                <a:solidFill>
                  <a:srgbClr val="333399"/>
                </a:solidFill>
              </a:rPr>
              <a:t>„... public utility computing ...”</a:t>
            </a:r>
            <a:r>
              <a:rPr lang="hr-HR" altLang="sr-Latn-RS" sz="2800" b="1" dirty="0" smtClean="0">
                <a:solidFill>
                  <a:srgbClr val="333399"/>
                </a:solidFill>
              </a:rPr>
              <a:t> </a:t>
            </a:r>
            <a:endParaRPr lang="hr-HR" altLang="sr-Latn-RS" sz="3200" b="1" dirty="0" smtClean="0">
              <a:solidFill>
                <a:srgbClr val="333399"/>
              </a:solidFill>
            </a:endParaRPr>
          </a:p>
          <a:p>
            <a:pPr lvl="1">
              <a:defRPr/>
            </a:pPr>
            <a:r>
              <a:rPr lang="hr-HR" altLang="sr-Latn-RS" sz="2800" dirty="0" smtClean="0">
                <a:solidFill>
                  <a:srgbClr val="333399"/>
                </a:solidFill>
              </a:rPr>
              <a:t>2006. Elastic Compute Cloud,</a:t>
            </a:r>
          </a:p>
          <a:p>
            <a:pPr lvl="1">
              <a:defRPr/>
            </a:pPr>
            <a:r>
              <a:rPr lang="hr-HR" altLang="sr-Latn-RS" sz="2800" dirty="0" smtClean="0">
                <a:solidFill>
                  <a:srgbClr val="333399"/>
                </a:solidFill>
              </a:rPr>
              <a:t>2009. App Engine,</a:t>
            </a:r>
          </a:p>
          <a:p>
            <a:pPr lvl="1">
              <a:defRPr/>
            </a:pPr>
            <a:r>
              <a:rPr lang="hr-HR" altLang="sr-Latn-RS" sz="2800" dirty="0" smtClean="0">
                <a:solidFill>
                  <a:srgbClr val="333399"/>
                </a:solidFill>
              </a:rPr>
              <a:t>2010. Azure,</a:t>
            </a:r>
          </a:p>
          <a:p>
            <a:pPr lvl="1" algn="ctr">
              <a:defRPr/>
            </a:pPr>
            <a:r>
              <a:rPr lang="hr-HR" altLang="sr-Latn-RS" sz="2800" dirty="0" smtClean="0">
                <a:solidFill>
                  <a:srgbClr val="333399"/>
                </a:solidFill>
              </a:rPr>
              <a:t>IBM</a:t>
            </a:r>
            <a:r>
              <a:rPr lang="hr-HR" altLang="sr-Latn-RS" sz="2800" dirty="0">
                <a:solidFill>
                  <a:srgbClr val="333399"/>
                </a:solidFill>
              </a:rPr>
              <a:t>, </a:t>
            </a:r>
            <a:r>
              <a:rPr lang="hr-HR" altLang="sr-Latn-RS" sz="2800" dirty="0" smtClean="0">
                <a:solidFill>
                  <a:srgbClr val="333399"/>
                </a:solidFill>
              </a:rPr>
              <a:t>Oracle, Intel, ...</a:t>
            </a:r>
            <a:endParaRPr lang="hr-HR" altLang="sr-Latn-RS" sz="2800" i="1" dirty="0">
              <a:solidFill>
                <a:srgbClr val="333399"/>
              </a:solidFill>
            </a:endParaRPr>
          </a:p>
          <a:p>
            <a:pPr lvl="1" algn="ctr">
              <a:defRPr/>
            </a:pPr>
            <a:endParaRPr lang="hr-HR" altLang="sr-Latn-RS" sz="2800" i="1" dirty="0" smtClean="0">
              <a:solidFill>
                <a:srgbClr val="333399"/>
              </a:solidFill>
            </a:endParaRPr>
          </a:p>
          <a:p>
            <a:pPr lvl="1" algn="ctr">
              <a:defRPr/>
            </a:pPr>
            <a:r>
              <a:rPr lang="hr-HR" altLang="sr-Latn-RS" sz="2800" i="1" dirty="0" smtClean="0">
                <a:solidFill>
                  <a:srgbClr val="333399"/>
                </a:solidFill>
              </a:rPr>
              <a:t>IaaS, PaaS, SaaS</a:t>
            </a:r>
          </a:p>
          <a:p>
            <a:pPr lvl="1" algn="ctr">
              <a:defRPr/>
            </a:pPr>
            <a:r>
              <a:rPr lang="hr-HR" altLang="sr-Latn-RS" sz="2800" i="1" dirty="0" smtClean="0">
                <a:solidFill>
                  <a:srgbClr val="333399"/>
                </a:solidFill>
              </a:rPr>
              <a:t>... BPaaS, CPaaS, MLaaS, ...</a:t>
            </a:r>
            <a:endParaRPr lang="hr-HR" altLang="sr-Latn-RS" sz="2800" i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1475720"/>
            <a:ext cx="883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hr-HR" altLang="sr-Latn-RS" sz="2400" b="1" dirty="0">
              <a:solidFill>
                <a:srgbClr val="333399"/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  <a:defRPr/>
            </a:pPr>
            <a:endParaRPr lang="hr-HR" sz="2400" b="1" dirty="0" smtClean="0">
              <a:solidFill>
                <a:srgbClr val="333399"/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  <a:defRPr/>
            </a:pPr>
            <a:endParaRPr lang="hr-HR" sz="2400" b="1" dirty="0" smtClean="0">
              <a:solidFill>
                <a:srgbClr val="333399"/>
              </a:solidFill>
            </a:endParaRPr>
          </a:p>
          <a:p>
            <a:pPr lvl="4">
              <a:defRPr/>
            </a:pPr>
            <a:r>
              <a:rPr lang="hr-HR" sz="2400" b="1" dirty="0" smtClean="0">
                <a:solidFill>
                  <a:srgbClr val="333399"/>
                </a:solidFill>
              </a:rPr>
              <a:t>		</a:t>
            </a:r>
            <a:endParaRPr lang="hr-HR" sz="2400" b="1" dirty="0">
              <a:solidFill>
                <a:srgbClr val="333399"/>
              </a:solidFill>
            </a:endParaRPr>
          </a:p>
          <a:p>
            <a:pPr lvl="6">
              <a:defRPr/>
            </a:pPr>
            <a:endParaRPr lang="hr-HR" sz="2400" b="1" dirty="0">
              <a:solidFill>
                <a:srgbClr val="333399"/>
              </a:solidFill>
            </a:endParaRPr>
          </a:p>
          <a:p>
            <a:pPr lvl="6">
              <a:defRPr/>
            </a:pPr>
            <a:endParaRPr lang="hr-HR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" y="4561642"/>
            <a:ext cx="9140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r"/>
            <a:r>
              <a:rPr lang="hr-HR" sz="2400" b="1" i="1" dirty="0" smtClean="0">
                <a:solidFill>
                  <a:srgbClr val="FF0000"/>
                </a:solidFill>
              </a:rPr>
              <a:t>CIA for Cloud</a:t>
            </a:r>
            <a:endParaRPr lang="hr-HR" sz="2400" b="1" i="1" dirty="0">
              <a:solidFill>
                <a:srgbClr val="FF0000"/>
              </a:solidFill>
            </a:endParaRPr>
          </a:p>
          <a:p>
            <a:pPr algn="r"/>
            <a:endParaRPr lang="hr-HR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61" y="2190750"/>
            <a:ext cx="2451582" cy="154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5950"/>
            <a:ext cx="2251078" cy="15004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50355"/>
            <a:ext cx="3028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4936" y="4091821"/>
            <a:ext cx="39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>
                <a:solidFill>
                  <a:srgbClr val="00B0F0"/>
                </a:solidFill>
              </a:rPr>
              <a:t>Boeing 787 generates 500 GB per </a:t>
            </a:r>
            <a:r>
              <a:rPr lang="hr-HR" b="1" i="1" dirty="0" smtClean="0">
                <a:solidFill>
                  <a:srgbClr val="00B0F0"/>
                </a:solidFill>
              </a:rPr>
              <a:t>flight</a:t>
            </a:r>
            <a:endParaRPr lang="hr-HR" i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18" y="1152554"/>
            <a:ext cx="605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sr-Latn-RS" sz="2400" b="1" dirty="0">
                <a:solidFill>
                  <a:srgbClr val="333399"/>
                </a:solidFill>
              </a:rPr>
              <a:t>Cloud Computing + IoT + Big Data Intelligence 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108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200151"/>
            <a:ext cx="5905500" cy="359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933950"/>
            <a:ext cx="24449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dirty="0">
                <a:hlinkClick r:id="rId4"/>
              </a:rPr>
              <a:t>http://www.sql-datatools.com/2015/08/dw-oltp-vs-olap.html</a:t>
            </a:r>
            <a:endParaRPr lang="hr-HR" sz="700" dirty="0"/>
          </a:p>
        </p:txBody>
      </p:sp>
    </p:spTree>
    <p:extLst>
      <p:ext uri="{BB962C8B-B14F-4D97-AF65-F5344CB8AC3E}">
        <p14:creationId xmlns:p14="http://schemas.microsoft.com/office/powerpoint/2010/main" val="19080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89115"/>
            <a:ext cx="29145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dirty="0">
                <a:hlinkClick r:id="rId3"/>
              </a:rPr>
              <a:t>https://www.oralytics.com/2012/06/data-science-is-multidisciplinary.html</a:t>
            </a:r>
            <a:endParaRPr lang="hr-HR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843"/>
            <a:ext cx="49149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550"/>
            <a:ext cx="5181600" cy="472440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hr-HR" altLang="sr-Latn-RS" sz="1800" b="1" dirty="0" smtClean="0">
                <a:solidFill>
                  <a:srgbClr val="333399"/>
                </a:solidFill>
              </a:rPr>
              <a:t>Big Data Analytics for Network Intrusion Detection:  A Survey</a:t>
            </a:r>
          </a:p>
          <a:p>
            <a:pPr lvl="1" algn="just" eaLnBrk="1" hangingPunct="1">
              <a:defRPr/>
            </a:pPr>
            <a:r>
              <a:rPr lang="en-US" sz="1600" i="1" dirty="0">
                <a:solidFill>
                  <a:srgbClr val="333399"/>
                </a:solidFill>
              </a:rPr>
              <a:t>Conventional technologies </a:t>
            </a:r>
            <a:r>
              <a:rPr lang="en-US" sz="1600" i="1" dirty="0" smtClean="0">
                <a:solidFill>
                  <a:srgbClr val="333399"/>
                </a:solidFill>
              </a:rPr>
              <a:t>cannot </a:t>
            </a:r>
            <a:r>
              <a:rPr lang="en-US" sz="1600" i="1" dirty="0">
                <a:solidFill>
                  <a:srgbClr val="333399"/>
                </a:solidFill>
              </a:rPr>
              <a:t>support long-term and large-scale </a:t>
            </a:r>
            <a:r>
              <a:rPr lang="en-US" sz="1600" i="1" dirty="0" smtClean="0">
                <a:solidFill>
                  <a:srgbClr val="333399"/>
                </a:solidFill>
              </a:rPr>
              <a:t>analytics</a:t>
            </a:r>
            <a:endParaRPr lang="hr-HR" sz="1600" i="1" dirty="0" smtClean="0">
              <a:solidFill>
                <a:srgbClr val="333399"/>
              </a:solidFill>
            </a:endParaRPr>
          </a:p>
          <a:p>
            <a:pPr marL="457200" lvl="1" indent="0" algn="just" eaLnBrk="1" hangingPunct="1">
              <a:buNone/>
              <a:defRPr/>
            </a:pPr>
            <a:endParaRPr lang="hr-HR" altLang="sr-Latn-RS" sz="1800" b="1" i="1" dirty="0" smtClean="0">
              <a:solidFill>
                <a:srgbClr val="333399"/>
              </a:solidFill>
            </a:endParaRPr>
          </a:p>
          <a:p>
            <a:pPr algn="just" eaLnBrk="1" hangingPunct="1">
              <a:defRPr/>
            </a:pPr>
            <a:r>
              <a:rPr lang="en-US" altLang="sr-Latn-RS" sz="1800" b="1" dirty="0" smtClean="0">
                <a:solidFill>
                  <a:srgbClr val="333399"/>
                </a:solidFill>
              </a:rPr>
              <a:t>An Intrusion Detection System Based on Hadoop</a:t>
            </a:r>
            <a:endParaRPr lang="hr-HR" altLang="sr-Latn-RS" sz="1800" b="1" dirty="0" smtClean="0">
              <a:solidFill>
                <a:srgbClr val="333399"/>
              </a:solidFill>
            </a:endParaRPr>
          </a:p>
          <a:p>
            <a:pPr lvl="1" algn="just" eaLnBrk="1" hangingPunct="1">
              <a:defRPr/>
            </a:pPr>
            <a:r>
              <a:rPr lang="hr-HR" altLang="sr-Latn-RS" sz="1600" i="1" dirty="0" smtClean="0">
                <a:solidFill>
                  <a:srgbClr val="333399"/>
                </a:solidFill>
              </a:rPr>
              <a:t>Combination Hadoop cluster and improved K-Means to form </a:t>
            </a:r>
            <a:r>
              <a:rPr lang="en-US" altLang="sr-Latn-RS" sz="1600" i="1" dirty="0" smtClean="0">
                <a:solidFill>
                  <a:srgbClr val="333399"/>
                </a:solidFill>
              </a:rPr>
              <a:t>distributed IDS</a:t>
            </a:r>
            <a:r>
              <a:rPr lang="hr-HR" altLang="sr-Latn-RS" sz="1600" i="1" dirty="0" smtClean="0">
                <a:solidFill>
                  <a:srgbClr val="333399"/>
                </a:solidFill>
              </a:rPr>
              <a:t> to handle massive invasion of datasets</a:t>
            </a:r>
          </a:p>
          <a:p>
            <a:pPr marL="457200" lvl="1" indent="0" algn="just" eaLnBrk="1" hangingPunct="1">
              <a:buNone/>
              <a:defRPr/>
            </a:pPr>
            <a:endParaRPr lang="hr-HR" altLang="sr-Latn-RS" sz="1800" i="1" dirty="0" smtClean="0">
              <a:solidFill>
                <a:srgbClr val="333399"/>
              </a:solidFill>
            </a:endParaRPr>
          </a:p>
          <a:p>
            <a:pPr algn="just" eaLnBrk="1" hangingPunct="1">
              <a:defRPr/>
            </a:pPr>
            <a:r>
              <a:rPr lang="hr-HR" altLang="sr-Latn-RS" sz="1800" b="1" dirty="0" smtClean="0">
                <a:solidFill>
                  <a:srgbClr val="333399"/>
                </a:solidFill>
              </a:rPr>
              <a:t>An </a:t>
            </a:r>
            <a:r>
              <a:rPr lang="en-US" altLang="sr-Latn-RS" sz="1800" b="1" dirty="0" smtClean="0">
                <a:solidFill>
                  <a:srgbClr val="333399"/>
                </a:solidFill>
              </a:rPr>
              <a:t>Intrusion </a:t>
            </a:r>
            <a:r>
              <a:rPr lang="hr-HR" altLang="sr-Latn-RS" sz="1800" b="1" dirty="0">
                <a:solidFill>
                  <a:srgbClr val="333399"/>
                </a:solidFill>
              </a:rPr>
              <a:t>D</a:t>
            </a:r>
            <a:r>
              <a:rPr lang="en-US" altLang="sr-Latn-RS" sz="1800" b="1" dirty="0" smtClean="0">
                <a:solidFill>
                  <a:srgbClr val="333399"/>
                </a:solidFill>
              </a:rPr>
              <a:t>etection </a:t>
            </a:r>
            <a:r>
              <a:rPr lang="hr-HR" altLang="sr-Latn-RS" sz="1800" b="1" dirty="0" smtClean="0">
                <a:solidFill>
                  <a:srgbClr val="333399"/>
                </a:solidFill>
              </a:rPr>
              <a:t>Model </a:t>
            </a:r>
            <a:r>
              <a:rPr lang="en-US" altLang="sr-Latn-RS" sz="1800" b="1" dirty="0" smtClean="0">
                <a:solidFill>
                  <a:srgbClr val="333399"/>
                </a:solidFill>
              </a:rPr>
              <a:t>based on </a:t>
            </a:r>
            <a:r>
              <a:rPr lang="hr-HR" altLang="sr-Latn-RS" sz="1800" b="1" dirty="0" smtClean="0">
                <a:solidFill>
                  <a:srgbClr val="333399"/>
                </a:solidFill>
              </a:rPr>
              <a:t>DBN</a:t>
            </a:r>
          </a:p>
          <a:p>
            <a:pPr lvl="1" algn="just">
              <a:defRPr/>
            </a:pPr>
            <a:r>
              <a:rPr lang="hr-HR" altLang="sr-Latn-RS" sz="1600" i="1" dirty="0" smtClean="0">
                <a:solidFill>
                  <a:srgbClr val="333399"/>
                </a:solidFill>
              </a:rPr>
              <a:t>Deep Belief Network </a:t>
            </a:r>
            <a:r>
              <a:rPr lang="hr-HR" sz="1600" i="1" dirty="0" smtClean="0">
                <a:solidFill>
                  <a:srgbClr val="333399"/>
                </a:solidFill>
              </a:rPr>
              <a:t>vs Support Vector Machine and Artificial Neural Network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r-HR" altLang="sr-Latn-RS" sz="4800" b="1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647</Words>
  <Application>Microsoft Office PowerPoint</Application>
  <PresentationFormat>On-screen Show (16:9)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IDPS</vt:lpstr>
      <vt:lpstr>IDPS</vt:lpstr>
      <vt:lpstr>PowerPoint Presentation</vt:lpstr>
      <vt:lpstr>MLaaS</vt:lpstr>
      <vt:lpstr>NSL-KDD dataset improved KDDCUP 99</vt:lpstr>
      <vt:lpstr> NSL-KDD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 </vt:lpstr>
      <vt:lpstr>PowerPoint Presentation</vt:lpstr>
      <vt:lpstr>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Keli</dc:creator>
  <cp:lastModifiedBy>Keli</cp:lastModifiedBy>
  <cp:revision>71</cp:revision>
  <dcterms:created xsi:type="dcterms:W3CDTF">2006-08-16T00:00:00Z</dcterms:created>
  <dcterms:modified xsi:type="dcterms:W3CDTF">2019-04-03T23:29:26Z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