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53"/>
  </p:notesMasterIdLst>
  <p:handoutMasterIdLst>
    <p:handoutMasterId r:id="rId54"/>
  </p:handoutMasterIdLst>
  <p:sldIdLst>
    <p:sldId id="1519" r:id="rId5"/>
    <p:sldId id="1549" r:id="rId6"/>
    <p:sldId id="1587" r:id="rId7"/>
    <p:sldId id="1563" r:id="rId8"/>
    <p:sldId id="1523" r:id="rId9"/>
    <p:sldId id="1552" r:id="rId10"/>
    <p:sldId id="1591" r:id="rId11"/>
    <p:sldId id="1598" r:id="rId12"/>
    <p:sldId id="1574" r:id="rId13"/>
    <p:sldId id="1555" r:id="rId14"/>
    <p:sldId id="1592" r:id="rId15"/>
    <p:sldId id="1560" r:id="rId16"/>
    <p:sldId id="1561" r:id="rId17"/>
    <p:sldId id="1556" r:id="rId18"/>
    <p:sldId id="1522" r:id="rId19"/>
    <p:sldId id="1550" r:id="rId20"/>
    <p:sldId id="1566" r:id="rId21"/>
    <p:sldId id="1567" r:id="rId22"/>
    <p:sldId id="1593" r:id="rId23"/>
    <p:sldId id="1584" r:id="rId24"/>
    <p:sldId id="1589" r:id="rId25"/>
    <p:sldId id="1559" r:id="rId26"/>
    <p:sldId id="1562" r:id="rId27"/>
    <p:sldId id="1599" r:id="rId28"/>
    <p:sldId id="1580" r:id="rId29"/>
    <p:sldId id="1558" r:id="rId30"/>
    <p:sldId id="1575" r:id="rId31"/>
    <p:sldId id="1596" r:id="rId32"/>
    <p:sldId id="1595" r:id="rId33"/>
    <p:sldId id="1576" r:id="rId34"/>
    <p:sldId id="1565" r:id="rId35"/>
    <p:sldId id="1581" r:id="rId36"/>
    <p:sldId id="1594" r:id="rId37"/>
    <p:sldId id="1578" r:id="rId38"/>
    <p:sldId id="1577" r:id="rId39"/>
    <p:sldId id="1590" r:id="rId40"/>
    <p:sldId id="1588" r:id="rId41"/>
    <p:sldId id="1571" r:id="rId42"/>
    <p:sldId id="1586" r:id="rId43"/>
    <p:sldId id="1582" r:id="rId44"/>
    <p:sldId id="1527" r:id="rId45"/>
    <p:sldId id="1583" r:id="rId46"/>
    <p:sldId id="1597" r:id="rId47"/>
    <p:sldId id="1528" r:id="rId48"/>
    <p:sldId id="1585" r:id="rId49"/>
    <p:sldId id="1572" r:id="rId50"/>
    <p:sldId id="1573" r:id="rId51"/>
    <p:sldId id="1532" r:id="rId52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0252C9D-1D6B-42F9-BA63-F39DC4D8B635}">
          <p14:sldIdLst/>
        </p14:section>
        <p14:section name="White Template" id="{A073DAE3-B461-442F-A3D3-6642BD875E45}">
          <p14:sldIdLst>
            <p14:sldId id="1519"/>
            <p14:sldId id="1549"/>
            <p14:sldId id="1587"/>
            <p14:sldId id="1563"/>
            <p14:sldId id="1523"/>
            <p14:sldId id="1552"/>
            <p14:sldId id="1591"/>
            <p14:sldId id="1598"/>
            <p14:sldId id="1574"/>
            <p14:sldId id="1555"/>
            <p14:sldId id="1592"/>
            <p14:sldId id="1560"/>
            <p14:sldId id="1561"/>
            <p14:sldId id="1556"/>
            <p14:sldId id="1522"/>
            <p14:sldId id="1550"/>
            <p14:sldId id="1566"/>
            <p14:sldId id="1567"/>
            <p14:sldId id="1593"/>
            <p14:sldId id="1584"/>
            <p14:sldId id="1589"/>
            <p14:sldId id="1559"/>
            <p14:sldId id="1562"/>
            <p14:sldId id="1599"/>
            <p14:sldId id="1580"/>
            <p14:sldId id="1558"/>
            <p14:sldId id="1575"/>
            <p14:sldId id="1596"/>
            <p14:sldId id="1595"/>
            <p14:sldId id="1576"/>
            <p14:sldId id="1565"/>
            <p14:sldId id="1581"/>
            <p14:sldId id="1594"/>
            <p14:sldId id="1578"/>
            <p14:sldId id="1577"/>
            <p14:sldId id="1590"/>
            <p14:sldId id="1588"/>
            <p14:sldId id="1571"/>
            <p14:sldId id="1586"/>
            <p14:sldId id="1582"/>
            <p14:sldId id="1527"/>
            <p14:sldId id="1583"/>
            <p14:sldId id="1597"/>
            <p14:sldId id="1528"/>
            <p14:sldId id="1585"/>
            <p14:sldId id="1572"/>
            <p14:sldId id="1573"/>
            <p14:sldId id="1532"/>
          </p14:sldIdLst>
        </p14:section>
        <p14:section name="Dark Gray template" id="{BB00CB64-77A4-4BA9-B0A0-EF2154DA307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0"/>
    <a:srgbClr val="737373"/>
    <a:srgbClr val="FFFFFF"/>
    <a:srgbClr val="000000"/>
    <a:srgbClr val="D83B01"/>
    <a:srgbClr val="353535"/>
    <a:srgbClr val="0078D7"/>
    <a:srgbClr val="FF8C00"/>
    <a:srgbClr val="FFB900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136" autoAdjust="0"/>
  </p:normalViewPr>
  <p:slideViewPr>
    <p:cSldViewPr>
      <p:cViewPr varScale="1">
        <p:scale>
          <a:sx n="67" d="100"/>
          <a:sy n="67" d="100"/>
        </p:scale>
        <p:origin x="810" y="72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pPr/>
              <a:t>4/20/2018 8:20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7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7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6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53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54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6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6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78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89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2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51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27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87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9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77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35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03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26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6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6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79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67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22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5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3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55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7F603A-779F-4101-9B83-C34650C566A7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2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64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297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D545570-6992-4320-BEFC-9262493433EC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212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0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034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232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F5416D-752F-4A27-A7A5-0CB5FC0CFE2E}" type="datetime8">
              <a:rPr lang="en-US" smtClean="0">
                <a:solidFill>
                  <a:prstClr val="black"/>
                </a:solidFill>
              </a:rPr>
              <a:pPr/>
              <a:t>4/20/2018 8:20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5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7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1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26EED51F-96EB-4E4E-9B3B-EAE92F3CF0A4}" type="datetime8">
              <a:rPr lang="en-US" smtClean="0"/>
              <a:pPr/>
              <a:t>4/20/2018 8:20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3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666" y="4897504"/>
            <a:ext cx="9143936" cy="906582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7439" y="5801518"/>
            <a:ext cx="7315137" cy="90619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023366" y="-73970"/>
            <a:ext cx="5443122" cy="70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695171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050" name="Picture 2" descr="C:\Users\Rino\Desktop\Archive 4\2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47225" y="0"/>
            <a:ext cx="2889250" cy="702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pic>
        <p:nvPicPr>
          <p:cNvPr id="1026" name="Picture 2" descr="C:\Users\Rino\Desktop\Archive 4\2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69088" y="0"/>
            <a:ext cx="5767387" cy="702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434711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74070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25949" y="2993206"/>
            <a:ext cx="4892040" cy="1514261"/>
          </a:xfrm>
        </p:spPr>
        <p:txBody>
          <a:bodyPr wrap="square" anchor="ctr">
            <a:spAutoFit/>
          </a:bodyPr>
          <a:lstStyle>
            <a:lvl1pPr algn="ctr"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bs-Latn-BA" dirty="0"/>
              <a:t>Thank you!</a:t>
            </a:r>
            <a:br>
              <a:rPr lang="bs-Latn-BA" dirty="0"/>
            </a:br>
            <a:r>
              <a:rPr lang="bs-Latn-BA" dirty="0"/>
              <a:t>Hvala vam!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441950" y="3283772"/>
            <a:ext cx="7007806" cy="3710752"/>
            <a:chOff x="5441950" y="3283772"/>
            <a:chExt cx="7007806" cy="3710752"/>
          </a:xfrm>
        </p:grpSpPr>
        <p:sp>
          <p:nvSpPr>
            <p:cNvPr id="10" name="Freeform: Shape 9"/>
            <p:cNvSpPr>
              <a:spLocks/>
            </p:cNvSpPr>
            <p:nvPr userDrawn="1"/>
          </p:nvSpPr>
          <p:spPr bwMode="gray">
            <a:xfrm>
              <a:off x="5441950" y="4946076"/>
              <a:ext cx="7007806" cy="2048448"/>
            </a:xfrm>
            <a:custGeom>
              <a:avLst/>
              <a:gdLst>
                <a:gd name="connsiteX0" fmla="*/ 237491 w 7007806"/>
                <a:gd name="connsiteY0" fmla="*/ 0 h 2048448"/>
                <a:gd name="connsiteX1" fmla="*/ 966532 w 7007806"/>
                <a:gd name="connsiteY1" fmla="*/ 0 h 2048448"/>
                <a:gd name="connsiteX2" fmla="*/ 966532 w 7007806"/>
                <a:gd name="connsiteY2" fmla="*/ 578198 h 2048448"/>
                <a:gd name="connsiteX3" fmla="*/ 1425492 w 7007806"/>
                <a:gd name="connsiteY3" fmla="*/ 606386 h 2048448"/>
                <a:gd name="connsiteX4" fmla="*/ 1677037 w 7007806"/>
                <a:gd name="connsiteY4" fmla="*/ 606386 h 2048448"/>
                <a:gd name="connsiteX5" fmla="*/ 1677037 w 7007806"/>
                <a:gd name="connsiteY5" fmla="*/ 483901 h 2048448"/>
                <a:gd name="connsiteX6" fmla="*/ 1686642 w 7007806"/>
                <a:gd name="connsiteY6" fmla="*/ 483901 h 2048448"/>
                <a:gd name="connsiteX7" fmla="*/ 1686642 w 7007806"/>
                <a:gd name="connsiteY7" fmla="*/ 225552 h 2048448"/>
                <a:gd name="connsiteX8" fmla="*/ 2059578 w 7007806"/>
                <a:gd name="connsiteY8" fmla="*/ 225552 h 2048448"/>
                <a:gd name="connsiteX9" fmla="*/ 2059578 w 7007806"/>
                <a:gd name="connsiteY9" fmla="*/ 339268 h 2048448"/>
                <a:gd name="connsiteX10" fmla="*/ 2098045 w 7007806"/>
                <a:gd name="connsiteY10" fmla="*/ 339268 h 2048448"/>
                <a:gd name="connsiteX11" fmla="*/ 2098045 w 7007806"/>
                <a:gd name="connsiteY11" fmla="*/ 483901 h 2048448"/>
                <a:gd name="connsiteX12" fmla="*/ 2204842 w 7007806"/>
                <a:gd name="connsiteY12" fmla="*/ 483901 h 2048448"/>
                <a:gd name="connsiteX13" fmla="*/ 2204842 w 7007806"/>
                <a:gd name="connsiteY13" fmla="*/ 643969 h 2048448"/>
                <a:gd name="connsiteX14" fmla="*/ 2602307 w 7007806"/>
                <a:gd name="connsiteY14" fmla="*/ 643969 h 2048448"/>
                <a:gd name="connsiteX15" fmla="*/ 2602307 w 7007806"/>
                <a:gd name="connsiteY15" fmla="*/ 744644 h 2048448"/>
                <a:gd name="connsiteX16" fmla="*/ 3055683 w 7007806"/>
                <a:gd name="connsiteY16" fmla="*/ 744644 h 2048448"/>
                <a:gd name="connsiteX17" fmla="*/ 3055683 w 7007806"/>
                <a:gd name="connsiteY17" fmla="*/ 777377 h 2048448"/>
                <a:gd name="connsiteX18" fmla="*/ 3075299 w 7007806"/>
                <a:gd name="connsiteY18" fmla="*/ 777377 h 2048448"/>
                <a:gd name="connsiteX19" fmla="*/ 3075299 w 7007806"/>
                <a:gd name="connsiteY19" fmla="*/ 965361 h 2048448"/>
                <a:gd name="connsiteX20" fmla="*/ 3423979 w 7007806"/>
                <a:gd name="connsiteY20" fmla="*/ 965361 h 2048448"/>
                <a:gd name="connsiteX21" fmla="*/ 3423979 w 7007806"/>
                <a:gd name="connsiteY21" fmla="*/ 525721 h 2048448"/>
                <a:gd name="connsiteX22" fmla="*/ 3527067 w 7007806"/>
                <a:gd name="connsiteY22" fmla="*/ 525721 h 2048448"/>
                <a:gd name="connsiteX23" fmla="*/ 3527067 w 7007806"/>
                <a:gd name="connsiteY23" fmla="*/ 386248 h 2048448"/>
                <a:gd name="connsiteX24" fmla="*/ 3830268 w 7007806"/>
                <a:gd name="connsiteY24" fmla="*/ 386248 h 2048448"/>
                <a:gd name="connsiteX25" fmla="*/ 3830268 w 7007806"/>
                <a:gd name="connsiteY25" fmla="*/ 525721 h 2048448"/>
                <a:gd name="connsiteX26" fmla="*/ 3927292 w 7007806"/>
                <a:gd name="connsiteY26" fmla="*/ 525721 h 2048448"/>
                <a:gd name="connsiteX27" fmla="*/ 3927292 w 7007806"/>
                <a:gd name="connsiteY27" fmla="*/ 58792 h 2048448"/>
                <a:gd name="connsiteX28" fmla="*/ 4630716 w 7007806"/>
                <a:gd name="connsiteY28" fmla="*/ 58792 h 2048448"/>
                <a:gd name="connsiteX29" fmla="*/ 4630716 w 7007806"/>
                <a:gd name="connsiteY29" fmla="*/ 616681 h 2048448"/>
                <a:gd name="connsiteX30" fmla="*/ 5073388 w 7007806"/>
                <a:gd name="connsiteY30" fmla="*/ 255872 h 2048448"/>
                <a:gd name="connsiteX31" fmla="*/ 5073388 w 7007806"/>
                <a:gd name="connsiteY31" fmla="*/ 643969 h 2048448"/>
                <a:gd name="connsiteX32" fmla="*/ 5315948 w 7007806"/>
                <a:gd name="connsiteY32" fmla="*/ 643969 h 2048448"/>
                <a:gd name="connsiteX33" fmla="*/ 5315948 w 7007806"/>
                <a:gd name="connsiteY33" fmla="*/ 525721 h 2048448"/>
                <a:gd name="connsiteX34" fmla="*/ 5419036 w 7007806"/>
                <a:gd name="connsiteY34" fmla="*/ 525721 h 2048448"/>
                <a:gd name="connsiteX35" fmla="*/ 5419036 w 7007806"/>
                <a:gd name="connsiteY35" fmla="*/ 386248 h 2048448"/>
                <a:gd name="connsiteX36" fmla="*/ 5722237 w 7007806"/>
                <a:gd name="connsiteY36" fmla="*/ 386248 h 2048448"/>
                <a:gd name="connsiteX37" fmla="*/ 5722237 w 7007806"/>
                <a:gd name="connsiteY37" fmla="*/ 525721 h 2048448"/>
                <a:gd name="connsiteX38" fmla="*/ 5825325 w 7007806"/>
                <a:gd name="connsiteY38" fmla="*/ 525721 h 2048448"/>
                <a:gd name="connsiteX39" fmla="*/ 5825325 w 7007806"/>
                <a:gd name="connsiteY39" fmla="*/ 965361 h 2048448"/>
                <a:gd name="connsiteX40" fmla="*/ 6170974 w 7007806"/>
                <a:gd name="connsiteY40" fmla="*/ 965361 h 2048448"/>
                <a:gd name="connsiteX41" fmla="*/ 6170974 w 7007806"/>
                <a:gd name="connsiteY41" fmla="*/ 777377 h 2048448"/>
                <a:gd name="connsiteX42" fmla="*/ 6646998 w 7007806"/>
                <a:gd name="connsiteY42" fmla="*/ 777377 h 2048448"/>
                <a:gd name="connsiteX43" fmla="*/ 6646998 w 7007806"/>
                <a:gd name="connsiteY43" fmla="*/ 1374681 h 2048448"/>
                <a:gd name="connsiteX44" fmla="*/ 7007806 w 7007806"/>
                <a:gd name="connsiteY44" fmla="*/ 1374681 h 2048448"/>
                <a:gd name="connsiteX45" fmla="*/ 7007806 w 7007806"/>
                <a:gd name="connsiteY45" fmla="*/ 1677881 h 2048448"/>
                <a:gd name="connsiteX46" fmla="*/ 6995117 w 7007806"/>
                <a:gd name="connsiteY46" fmla="*/ 1677881 h 2048448"/>
                <a:gd name="connsiteX47" fmla="*/ 6995117 w 7007806"/>
                <a:gd name="connsiteY47" fmla="*/ 2048448 h 2048448"/>
                <a:gd name="connsiteX48" fmla="*/ 0 w 7007806"/>
                <a:gd name="connsiteY48" fmla="*/ 2048448 h 2048448"/>
                <a:gd name="connsiteX49" fmla="*/ 0 w 7007806"/>
                <a:gd name="connsiteY49" fmla="*/ 339268 h 2048448"/>
                <a:gd name="connsiteX50" fmla="*/ 136873 w 7007806"/>
                <a:gd name="connsiteY50" fmla="*/ 339268 h 2048448"/>
                <a:gd name="connsiteX51" fmla="*/ 136873 w 7007806"/>
                <a:gd name="connsiteY51" fmla="*/ 483901 h 2048448"/>
                <a:gd name="connsiteX52" fmla="*/ 237491 w 7007806"/>
                <a:gd name="connsiteY52" fmla="*/ 483901 h 2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07806" h="2048448">
                  <a:moveTo>
                    <a:pt x="237491" y="0"/>
                  </a:moveTo>
                  <a:lnTo>
                    <a:pt x="966532" y="0"/>
                  </a:lnTo>
                  <a:lnTo>
                    <a:pt x="966532" y="578198"/>
                  </a:lnTo>
                  <a:lnTo>
                    <a:pt x="1425492" y="606386"/>
                  </a:lnTo>
                  <a:lnTo>
                    <a:pt x="1677037" y="606386"/>
                  </a:lnTo>
                  <a:lnTo>
                    <a:pt x="1677037" y="483901"/>
                  </a:lnTo>
                  <a:lnTo>
                    <a:pt x="1686642" y="483901"/>
                  </a:lnTo>
                  <a:lnTo>
                    <a:pt x="1686642" y="225552"/>
                  </a:lnTo>
                  <a:lnTo>
                    <a:pt x="2059578" y="225552"/>
                  </a:lnTo>
                  <a:lnTo>
                    <a:pt x="2059578" y="339268"/>
                  </a:lnTo>
                  <a:lnTo>
                    <a:pt x="2098045" y="339268"/>
                  </a:lnTo>
                  <a:lnTo>
                    <a:pt x="2098045" y="483901"/>
                  </a:lnTo>
                  <a:lnTo>
                    <a:pt x="2204842" y="483901"/>
                  </a:lnTo>
                  <a:lnTo>
                    <a:pt x="2204842" y="643969"/>
                  </a:lnTo>
                  <a:lnTo>
                    <a:pt x="2602307" y="643969"/>
                  </a:lnTo>
                  <a:lnTo>
                    <a:pt x="2602307" y="744644"/>
                  </a:lnTo>
                  <a:lnTo>
                    <a:pt x="3055683" y="744644"/>
                  </a:lnTo>
                  <a:lnTo>
                    <a:pt x="3055683" y="777377"/>
                  </a:lnTo>
                  <a:lnTo>
                    <a:pt x="3075299" y="777377"/>
                  </a:lnTo>
                  <a:lnTo>
                    <a:pt x="3075299" y="965361"/>
                  </a:lnTo>
                  <a:lnTo>
                    <a:pt x="3423979" y="965361"/>
                  </a:lnTo>
                  <a:lnTo>
                    <a:pt x="3423979" y="525721"/>
                  </a:lnTo>
                  <a:lnTo>
                    <a:pt x="3527067" y="525721"/>
                  </a:lnTo>
                  <a:lnTo>
                    <a:pt x="3527067" y="386248"/>
                  </a:lnTo>
                  <a:lnTo>
                    <a:pt x="3830268" y="386248"/>
                  </a:lnTo>
                  <a:lnTo>
                    <a:pt x="3830268" y="525721"/>
                  </a:lnTo>
                  <a:lnTo>
                    <a:pt x="3927292" y="525721"/>
                  </a:lnTo>
                  <a:lnTo>
                    <a:pt x="3927292" y="58792"/>
                  </a:lnTo>
                  <a:lnTo>
                    <a:pt x="4630716" y="58792"/>
                  </a:lnTo>
                  <a:lnTo>
                    <a:pt x="4630716" y="616681"/>
                  </a:lnTo>
                  <a:lnTo>
                    <a:pt x="5073388" y="255872"/>
                  </a:lnTo>
                  <a:lnTo>
                    <a:pt x="5073388" y="643969"/>
                  </a:lnTo>
                  <a:lnTo>
                    <a:pt x="5315948" y="643969"/>
                  </a:lnTo>
                  <a:lnTo>
                    <a:pt x="5315948" y="525721"/>
                  </a:lnTo>
                  <a:lnTo>
                    <a:pt x="5419036" y="525721"/>
                  </a:lnTo>
                  <a:lnTo>
                    <a:pt x="5419036" y="386248"/>
                  </a:lnTo>
                  <a:lnTo>
                    <a:pt x="5722237" y="386248"/>
                  </a:lnTo>
                  <a:lnTo>
                    <a:pt x="5722237" y="525721"/>
                  </a:lnTo>
                  <a:lnTo>
                    <a:pt x="5825325" y="525721"/>
                  </a:lnTo>
                  <a:lnTo>
                    <a:pt x="5825325" y="965361"/>
                  </a:lnTo>
                  <a:lnTo>
                    <a:pt x="6170974" y="965361"/>
                  </a:lnTo>
                  <a:lnTo>
                    <a:pt x="6170974" y="777377"/>
                  </a:lnTo>
                  <a:lnTo>
                    <a:pt x="6646998" y="777377"/>
                  </a:lnTo>
                  <a:lnTo>
                    <a:pt x="6646998" y="1374681"/>
                  </a:lnTo>
                  <a:lnTo>
                    <a:pt x="7007806" y="1374681"/>
                  </a:lnTo>
                  <a:lnTo>
                    <a:pt x="7007806" y="1677881"/>
                  </a:lnTo>
                  <a:lnTo>
                    <a:pt x="6995117" y="1677881"/>
                  </a:lnTo>
                  <a:lnTo>
                    <a:pt x="6995117" y="2048448"/>
                  </a:lnTo>
                  <a:lnTo>
                    <a:pt x="0" y="2048448"/>
                  </a:lnTo>
                  <a:lnTo>
                    <a:pt x="0" y="339268"/>
                  </a:lnTo>
                  <a:lnTo>
                    <a:pt x="136873" y="339268"/>
                  </a:lnTo>
                  <a:lnTo>
                    <a:pt x="136873" y="483901"/>
                  </a:lnTo>
                  <a:lnTo>
                    <a:pt x="237491" y="483901"/>
                  </a:lnTo>
                  <a:close/>
                </a:path>
              </a:pathLst>
            </a:custGeom>
            <a:solidFill>
              <a:srgbClr val="409AE1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 bwMode="gray">
            <a:xfrm>
              <a:off x="7041188" y="3283772"/>
              <a:ext cx="5020375" cy="3560234"/>
              <a:chOff x="6400911" y="3534349"/>
              <a:chExt cx="4698776" cy="3332170"/>
            </a:xfrm>
          </p:grpSpPr>
          <p:sp>
            <p:nvSpPr>
              <p:cNvPr id="13" name="Freeform 229"/>
              <p:cNvSpPr>
                <a:spLocks/>
              </p:cNvSpPr>
              <p:nvPr/>
            </p:nvSpPr>
            <p:spPr bwMode="gray">
              <a:xfrm>
                <a:off x="6400911" y="6660343"/>
                <a:ext cx="3501963" cy="206176"/>
              </a:xfrm>
              <a:custGeom>
                <a:avLst/>
                <a:gdLst>
                  <a:gd name="T0" fmla="*/ 1277 w 1316"/>
                  <a:gd name="T1" fmla="*/ 78 h 78"/>
                  <a:gd name="T2" fmla="*/ 39 w 1316"/>
                  <a:gd name="T3" fmla="*/ 78 h 78"/>
                  <a:gd name="T4" fmla="*/ 0 w 1316"/>
                  <a:gd name="T5" fmla="*/ 39 h 78"/>
                  <a:gd name="T6" fmla="*/ 39 w 1316"/>
                  <a:gd name="T7" fmla="*/ 0 h 78"/>
                  <a:gd name="T8" fmla="*/ 1277 w 1316"/>
                  <a:gd name="T9" fmla="*/ 0 h 78"/>
                  <a:gd name="T10" fmla="*/ 1316 w 1316"/>
                  <a:gd name="T11" fmla="*/ 39 h 78"/>
                  <a:gd name="T12" fmla="*/ 1277 w 1316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6" h="78">
                    <a:moveTo>
                      <a:pt x="1277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0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98" y="0"/>
                      <a:pt x="1316" y="18"/>
                      <a:pt x="1316" y="39"/>
                    </a:cubicBezTo>
                    <a:cubicBezTo>
                      <a:pt x="1316" y="60"/>
                      <a:pt x="1298" y="78"/>
                      <a:pt x="1277" y="78"/>
                    </a:cubicBez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30"/>
              <p:cNvSpPr>
                <a:spLocks noChangeArrowheads="1"/>
              </p:cNvSpPr>
              <p:nvPr/>
            </p:nvSpPr>
            <p:spPr bwMode="gray">
              <a:xfrm>
                <a:off x="6631343" y="5562758"/>
                <a:ext cx="1058170" cy="36384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31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32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33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4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5"/>
              <p:cNvSpPr>
                <a:spLocks noChangeArrowheads="1"/>
              </p:cNvSpPr>
              <p:nvPr/>
            </p:nvSpPr>
            <p:spPr bwMode="gray">
              <a:xfrm>
                <a:off x="7428759" y="5599142"/>
                <a:ext cx="248624" cy="116428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6"/>
              <p:cNvSpPr>
                <a:spLocks/>
              </p:cNvSpPr>
              <p:nvPr/>
            </p:nvSpPr>
            <p:spPr bwMode="gray">
              <a:xfrm>
                <a:off x="7428759" y="5723455"/>
                <a:ext cx="248624" cy="1039976"/>
              </a:xfrm>
              <a:custGeom>
                <a:avLst/>
                <a:gdLst>
                  <a:gd name="T0" fmla="*/ 0 w 82"/>
                  <a:gd name="T1" fmla="*/ 343 h 343"/>
                  <a:gd name="T2" fmla="*/ 82 w 82"/>
                  <a:gd name="T3" fmla="*/ 343 h 343"/>
                  <a:gd name="T4" fmla="*/ 82 w 82"/>
                  <a:gd name="T5" fmla="*/ 0 h 343"/>
                  <a:gd name="T6" fmla="*/ 0 w 82"/>
                  <a:gd name="T7" fmla="*/ 91 h 343"/>
                  <a:gd name="T8" fmla="*/ 0 w 82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3">
                    <a:moveTo>
                      <a:pt x="0" y="343"/>
                    </a:moveTo>
                    <a:lnTo>
                      <a:pt x="82" y="343"/>
                    </a:lnTo>
                    <a:lnTo>
                      <a:pt x="82" y="0"/>
                    </a:lnTo>
                    <a:lnTo>
                      <a:pt x="0" y="9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01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7"/>
              <p:cNvSpPr>
                <a:spLocks noChangeArrowheads="1"/>
              </p:cNvSpPr>
              <p:nvPr/>
            </p:nvSpPr>
            <p:spPr bwMode="gray">
              <a:xfrm>
                <a:off x="6649535" y="5693135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38"/>
              <p:cNvSpPr>
                <a:spLocks noChangeArrowheads="1"/>
              </p:cNvSpPr>
              <p:nvPr/>
            </p:nvSpPr>
            <p:spPr bwMode="gray">
              <a:xfrm>
                <a:off x="6649535" y="6014527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9"/>
              <p:cNvSpPr>
                <a:spLocks noChangeArrowheads="1"/>
              </p:cNvSpPr>
              <p:nvPr/>
            </p:nvSpPr>
            <p:spPr bwMode="gray">
              <a:xfrm>
                <a:off x="6649535" y="6351079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0"/>
              <p:cNvSpPr>
                <a:spLocks/>
              </p:cNvSpPr>
              <p:nvPr/>
            </p:nvSpPr>
            <p:spPr bwMode="gray">
              <a:xfrm>
                <a:off x="6725334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1"/>
              <p:cNvSpPr>
                <a:spLocks/>
              </p:cNvSpPr>
              <p:nvPr/>
            </p:nvSpPr>
            <p:spPr bwMode="gray">
              <a:xfrm>
                <a:off x="6976991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2"/>
              <p:cNvSpPr>
                <a:spLocks/>
              </p:cNvSpPr>
              <p:nvPr/>
            </p:nvSpPr>
            <p:spPr bwMode="gray">
              <a:xfrm>
                <a:off x="7225615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3"/>
              <p:cNvSpPr>
                <a:spLocks/>
              </p:cNvSpPr>
              <p:nvPr/>
            </p:nvSpPr>
            <p:spPr bwMode="gray">
              <a:xfrm>
                <a:off x="6725334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4"/>
              <p:cNvSpPr>
                <a:spLocks/>
              </p:cNvSpPr>
              <p:nvPr/>
            </p:nvSpPr>
            <p:spPr bwMode="gray">
              <a:xfrm>
                <a:off x="6976991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5"/>
              <p:cNvSpPr>
                <a:spLocks/>
              </p:cNvSpPr>
              <p:nvPr/>
            </p:nvSpPr>
            <p:spPr bwMode="gray">
              <a:xfrm>
                <a:off x="7225615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46"/>
              <p:cNvSpPr>
                <a:spLocks noChangeArrowheads="1"/>
              </p:cNvSpPr>
              <p:nvPr/>
            </p:nvSpPr>
            <p:spPr bwMode="gray">
              <a:xfrm>
                <a:off x="7443919" y="5562758"/>
                <a:ext cx="245593" cy="3638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47"/>
              <p:cNvSpPr>
                <a:spLocks noChangeArrowheads="1"/>
              </p:cNvSpPr>
              <p:nvPr/>
            </p:nvSpPr>
            <p:spPr bwMode="gray">
              <a:xfrm>
                <a:off x="7134655" y="6529968"/>
                <a:ext cx="124313" cy="2334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48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9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0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51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2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54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55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56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57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58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59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60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1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2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3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4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65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6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67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8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70"/>
              <p:cNvSpPr>
                <a:spLocks noChangeArrowheads="1"/>
              </p:cNvSpPr>
              <p:nvPr/>
            </p:nvSpPr>
            <p:spPr bwMode="gray">
              <a:xfrm>
                <a:off x="8262560" y="4701669"/>
                <a:ext cx="397193" cy="2061762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1"/>
              <p:cNvSpPr>
                <a:spLocks/>
              </p:cNvSpPr>
              <p:nvPr/>
            </p:nvSpPr>
            <p:spPr bwMode="gray">
              <a:xfrm>
                <a:off x="7571264" y="4701669"/>
                <a:ext cx="691296" cy="2061762"/>
              </a:xfrm>
              <a:custGeom>
                <a:avLst/>
                <a:gdLst>
                  <a:gd name="T0" fmla="*/ 228 w 228"/>
                  <a:gd name="T1" fmla="*/ 651 h 680"/>
                  <a:gd name="T2" fmla="*/ 228 w 228"/>
                  <a:gd name="T3" fmla="*/ 0 h 680"/>
                  <a:gd name="T4" fmla="*/ 0 w 228"/>
                  <a:gd name="T5" fmla="*/ 0 h 680"/>
                  <a:gd name="T6" fmla="*/ 0 w 228"/>
                  <a:gd name="T7" fmla="*/ 651 h 680"/>
                  <a:gd name="T8" fmla="*/ 0 w 228"/>
                  <a:gd name="T9" fmla="*/ 658 h 680"/>
                  <a:gd name="T10" fmla="*/ 0 w 228"/>
                  <a:gd name="T11" fmla="*/ 680 h 680"/>
                  <a:gd name="T12" fmla="*/ 228 w 228"/>
                  <a:gd name="T13" fmla="*/ 680 h 680"/>
                  <a:gd name="T14" fmla="*/ 228 w 228"/>
                  <a:gd name="T15" fmla="*/ 651 h 680"/>
                  <a:gd name="T16" fmla="*/ 228 w 228"/>
                  <a:gd name="T17" fmla="*/ 65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680">
                    <a:moveTo>
                      <a:pt x="228" y="651"/>
                    </a:moveTo>
                    <a:lnTo>
                      <a:pt x="228" y="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0" y="658"/>
                    </a:lnTo>
                    <a:lnTo>
                      <a:pt x="0" y="680"/>
                    </a:lnTo>
                    <a:lnTo>
                      <a:pt x="228" y="680"/>
                    </a:lnTo>
                    <a:lnTo>
                      <a:pt x="228" y="651"/>
                    </a:lnTo>
                    <a:lnTo>
                      <a:pt x="228" y="651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2"/>
              <p:cNvSpPr>
                <a:spLocks noChangeArrowheads="1"/>
              </p:cNvSpPr>
              <p:nvPr/>
            </p:nvSpPr>
            <p:spPr bwMode="gray">
              <a:xfrm>
                <a:off x="7941168" y="5332326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73"/>
              <p:cNvSpPr>
                <a:spLocks noChangeArrowheads="1"/>
              </p:cNvSpPr>
              <p:nvPr/>
            </p:nvSpPr>
            <p:spPr bwMode="gray">
              <a:xfrm>
                <a:off x="7795632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74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75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6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7"/>
              <p:cNvSpPr>
                <a:spLocks/>
              </p:cNvSpPr>
              <p:nvPr/>
            </p:nvSpPr>
            <p:spPr bwMode="gray">
              <a:xfrm>
                <a:off x="8292880" y="4471237"/>
                <a:ext cx="269849" cy="230432"/>
              </a:xfrm>
              <a:custGeom>
                <a:avLst/>
                <a:gdLst>
                  <a:gd name="T0" fmla="*/ 0 w 89"/>
                  <a:gd name="T1" fmla="*/ 0 h 76"/>
                  <a:gd name="T2" fmla="*/ 42 w 89"/>
                  <a:gd name="T3" fmla="*/ 0 h 76"/>
                  <a:gd name="T4" fmla="*/ 89 w 89"/>
                  <a:gd name="T5" fmla="*/ 76 h 76"/>
                  <a:gd name="T6" fmla="*/ 0 w 89"/>
                  <a:gd name="T7" fmla="*/ 76 h 76"/>
                  <a:gd name="T8" fmla="*/ 0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0"/>
                    </a:moveTo>
                    <a:lnTo>
                      <a:pt x="42" y="0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78"/>
              <p:cNvSpPr>
                <a:spLocks/>
              </p:cNvSpPr>
              <p:nvPr/>
            </p:nvSpPr>
            <p:spPr bwMode="gray">
              <a:xfrm>
                <a:off x="7522752" y="4701669"/>
                <a:ext cx="761033" cy="127344"/>
              </a:xfrm>
              <a:custGeom>
                <a:avLst/>
                <a:gdLst>
                  <a:gd name="T0" fmla="*/ 285 w 285"/>
                  <a:gd name="T1" fmla="*/ 0 h 48"/>
                  <a:gd name="T2" fmla="*/ 15 w 285"/>
                  <a:gd name="T3" fmla="*/ 0 h 48"/>
                  <a:gd name="T4" fmla="*/ 0 w 285"/>
                  <a:gd name="T5" fmla="*/ 15 h 48"/>
                  <a:gd name="T6" fmla="*/ 0 w 285"/>
                  <a:gd name="T7" fmla="*/ 33 h 48"/>
                  <a:gd name="T8" fmla="*/ 15 w 285"/>
                  <a:gd name="T9" fmla="*/ 48 h 48"/>
                  <a:gd name="T10" fmla="*/ 285 w 285"/>
                  <a:gd name="T11" fmla="*/ 48 h 48"/>
                  <a:gd name="T12" fmla="*/ 285 w 2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8">
                    <a:moveTo>
                      <a:pt x="28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85" y="48"/>
                      <a:pt x="285" y="48"/>
                      <a:pt x="285" y="4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79"/>
              <p:cNvSpPr>
                <a:spLocks/>
              </p:cNvSpPr>
              <p:nvPr/>
            </p:nvSpPr>
            <p:spPr bwMode="gray">
              <a:xfrm>
                <a:off x="8283783" y="4701669"/>
                <a:ext cx="418416" cy="127344"/>
              </a:xfrm>
              <a:custGeom>
                <a:avLst/>
                <a:gdLst>
                  <a:gd name="T0" fmla="*/ 142 w 157"/>
                  <a:gd name="T1" fmla="*/ 0 h 48"/>
                  <a:gd name="T2" fmla="*/ 0 w 157"/>
                  <a:gd name="T3" fmla="*/ 0 h 48"/>
                  <a:gd name="T4" fmla="*/ 0 w 157"/>
                  <a:gd name="T5" fmla="*/ 48 h 48"/>
                  <a:gd name="T6" fmla="*/ 142 w 157"/>
                  <a:gd name="T7" fmla="*/ 48 h 48"/>
                  <a:gd name="T8" fmla="*/ 157 w 157"/>
                  <a:gd name="T9" fmla="*/ 33 h 48"/>
                  <a:gd name="T10" fmla="*/ 157 w 157"/>
                  <a:gd name="T11" fmla="*/ 15 h 48"/>
                  <a:gd name="T12" fmla="*/ 142 w 15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48">
                    <a:moveTo>
                      <a:pt x="1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51" y="48"/>
                      <a:pt x="157" y="41"/>
                      <a:pt x="157" y="33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6"/>
                      <a:pt x="151" y="0"/>
                      <a:pt x="142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0"/>
              <p:cNvSpPr>
                <a:spLocks/>
              </p:cNvSpPr>
              <p:nvPr/>
            </p:nvSpPr>
            <p:spPr bwMode="gray">
              <a:xfrm>
                <a:off x="7650096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1"/>
              <p:cNvSpPr>
                <a:spLocks/>
              </p:cNvSpPr>
              <p:nvPr/>
            </p:nvSpPr>
            <p:spPr bwMode="gray">
              <a:xfrm>
                <a:off x="7795632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2"/>
              <p:cNvSpPr>
                <a:spLocks/>
              </p:cNvSpPr>
              <p:nvPr/>
            </p:nvSpPr>
            <p:spPr bwMode="gray">
              <a:xfrm>
                <a:off x="7941168" y="4829013"/>
                <a:ext cx="100057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gray">
              <a:xfrm>
                <a:off x="8089735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84"/>
              <p:cNvSpPr>
                <a:spLocks noChangeArrowheads="1"/>
              </p:cNvSpPr>
              <p:nvPr/>
            </p:nvSpPr>
            <p:spPr bwMode="gray">
              <a:xfrm>
                <a:off x="7795632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85"/>
              <p:cNvSpPr>
                <a:spLocks noChangeArrowheads="1"/>
              </p:cNvSpPr>
              <p:nvPr/>
            </p:nvSpPr>
            <p:spPr bwMode="gray">
              <a:xfrm>
                <a:off x="7941168" y="5502118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86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87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88"/>
              <p:cNvSpPr>
                <a:spLocks noChangeArrowheads="1"/>
              </p:cNvSpPr>
              <p:nvPr/>
            </p:nvSpPr>
            <p:spPr bwMode="gray">
              <a:xfrm>
                <a:off x="7795632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89"/>
              <p:cNvSpPr>
                <a:spLocks noChangeArrowheads="1"/>
              </p:cNvSpPr>
              <p:nvPr/>
            </p:nvSpPr>
            <p:spPr bwMode="gray">
              <a:xfrm>
                <a:off x="7941168" y="5668879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90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291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92"/>
              <p:cNvSpPr>
                <a:spLocks noChangeArrowheads="1"/>
              </p:cNvSpPr>
              <p:nvPr/>
            </p:nvSpPr>
            <p:spPr bwMode="gray">
              <a:xfrm>
                <a:off x="7795632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93"/>
              <p:cNvSpPr>
                <a:spLocks noChangeArrowheads="1"/>
              </p:cNvSpPr>
              <p:nvPr/>
            </p:nvSpPr>
            <p:spPr bwMode="gray">
              <a:xfrm>
                <a:off x="7941168" y="5838671"/>
                <a:ext cx="100057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94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95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96"/>
              <p:cNvSpPr>
                <a:spLocks noChangeArrowheads="1"/>
              </p:cNvSpPr>
              <p:nvPr/>
            </p:nvSpPr>
            <p:spPr bwMode="gray">
              <a:xfrm>
                <a:off x="7795632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97"/>
              <p:cNvSpPr>
                <a:spLocks noChangeArrowheads="1"/>
              </p:cNvSpPr>
              <p:nvPr/>
            </p:nvSpPr>
            <p:spPr bwMode="gray">
              <a:xfrm>
                <a:off x="7941168" y="6008463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98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99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00"/>
              <p:cNvSpPr>
                <a:spLocks noChangeArrowheads="1"/>
              </p:cNvSpPr>
              <p:nvPr/>
            </p:nvSpPr>
            <p:spPr bwMode="gray">
              <a:xfrm>
                <a:off x="7795632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01"/>
              <p:cNvSpPr>
                <a:spLocks noChangeArrowheads="1"/>
              </p:cNvSpPr>
              <p:nvPr/>
            </p:nvSpPr>
            <p:spPr bwMode="gray">
              <a:xfrm>
                <a:off x="7941168" y="6175222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02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gray">
              <a:xfrm>
                <a:off x="7650096" y="5332326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05"/>
              <p:cNvSpPr>
                <a:spLocks noChangeArrowheads="1"/>
              </p:cNvSpPr>
              <p:nvPr/>
            </p:nvSpPr>
            <p:spPr bwMode="gray">
              <a:xfrm>
                <a:off x="7650096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gray">
              <a:xfrm>
                <a:off x="7650096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gray">
              <a:xfrm>
                <a:off x="7650096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gray">
              <a:xfrm>
                <a:off x="7650096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gray">
              <a:xfrm>
                <a:off x="7650096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gray">
              <a:xfrm>
                <a:off x="7650096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gray">
              <a:xfrm>
                <a:off x="8089735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gray">
              <a:xfrm>
                <a:off x="7795632" y="6341983"/>
                <a:ext cx="245593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3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gray">
              <a:xfrm>
                <a:off x="9323761" y="6041814"/>
                <a:ext cx="397193" cy="72161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gray">
              <a:xfrm>
                <a:off x="8632464" y="6041814"/>
                <a:ext cx="691296" cy="7216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gray">
              <a:xfrm>
                <a:off x="9002369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gray">
              <a:xfrm>
                <a:off x="8856832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20"/>
              <p:cNvSpPr>
                <a:spLocks/>
              </p:cNvSpPr>
              <p:nvPr/>
            </p:nvSpPr>
            <p:spPr bwMode="gray">
              <a:xfrm>
                <a:off x="8586983" y="6041814"/>
                <a:ext cx="770129" cy="87927"/>
              </a:xfrm>
              <a:custGeom>
                <a:avLst/>
                <a:gdLst>
                  <a:gd name="T0" fmla="*/ 0 w 290"/>
                  <a:gd name="T1" fmla="*/ 0 h 33"/>
                  <a:gd name="T2" fmla="*/ 0 w 290"/>
                  <a:gd name="T3" fmla="*/ 18 h 33"/>
                  <a:gd name="T4" fmla="*/ 15 w 290"/>
                  <a:gd name="T5" fmla="*/ 33 h 33"/>
                  <a:gd name="T6" fmla="*/ 280 w 290"/>
                  <a:gd name="T7" fmla="*/ 33 h 33"/>
                  <a:gd name="T8" fmla="*/ 290 w 290"/>
                  <a:gd name="T9" fmla="*/ 23 h 33"/>
                  <a:gd name="T10" fmla="*/ 290 w 290"/>
                  <a:gd name="T11" fmla="*/ 0 h 33"/>
                  <a:gd name="T12" fmla="*/ 0 w 29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33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7" y="33"/>
                      <a:pt x="15" y="33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85" y="33"/>
                      <a:pt x="290" y="28"/>
                      <a:pt x="290" y="23"/>
                    </a:cubicBezTo>
                    <a:cubicBezTo>
                      <a:pt x="290" y="0"/>
                      <a:pt x="290" y="0"/>
                      <a:pt x="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21"/>
              <p:cNvSpPr>
                <a:spLocks/>
              </p:cNvSpPr>
              <p:nvPr/>
            </p:nvSpPr>
            <p:spPr bwMode="gray">
              <a:xfrm>
                <a:off x="9414721" y="6041814"/>
                <a:ext cx="351712" cy="87927"/>
              </a:xfrm>
              <a:custGeom>
                <a:avLst/>
                <a:gdLst>
                  <a:gd name="T0" fmla="*/ 0 w 133"/>
                  <a:gd name="T1" fmla="*/ 0 h 33"/>
                  <a:gd name="T2" fmla="*/ 0 w 133"/>
                  <a:gd name="T3" fmla="*/ 33 h 33"/>
                  <a:gd name="T4" fmla="*/ 117 w 133"/>
                  <a:gd name="T5" fmla="*/ 33 h 33"/>
                  <a:gd name="T6" fmla="*/ 133 w 133"/>
                  <a:gd name="T7" fmla="*/ 18 h 33"/>
                  <a:gd name="T8" fmla="*/ 133 w 133"/>
                  <a:gd name="T9" fmla="*/ 0 h 33"/>
                  <a:gd name="T10" fmla="*/ 0 w 13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26" y="33"/>
                      <a:pt x="133" y="26"/>
                      <a:pt x="133" y="18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gray">
              <a:xfrm>
                <a:off x="8856832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gray">
              <a:xfrm>
                <a:off x="9002369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gray">
              <a:xfrm>
                <a:off x="871129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gray">
              <a:xfrm>
                <a:off x="8893217" y="6526935"/>
                <a:ext cx="172825" cy="236496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gray">
              <a:xfrm>
                <a:off x="915093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gray">
              <a:xfrm>
                <a:off x="871129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28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29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30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0 w 127"/>
                  <a:gd name="T1" fmla="*/ 58 h 58"/>
                  <a:gd name="T2" fmla="*/ 0 w 127"/>
                  <a:gd name="T3" fmla="*/ 0 h 58"/>
                  <a:gd name="T4" fmla="*/ 67 w 127"/>
                  <a:gd name="T5" fmla="*/ 0 h 58"/>
                  <a:gd name="T6" fmla="*/ 127 w 127"/>
                  <a:gd name="T7" fmla="*/ 58 h 58"/>
                  <a:gd name="T8" fmla="*/ 0 w 12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0" y="58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127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1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67 w 127"/>
                  <a:gd name="T1" fmla="*/ 0 h 58"/>
                  <a:gd name="T2" fmla="*/ 0 w 127"/>
                  <a:gd name="T3" fmla="*/ 0 h 58"/>
                  <a:gd name="T4" fmla="*/ 0 w 127"/>
                  <a:gd name="T5" fmla="*/ 58 h 58"/>
                  <a:gd name="T6" fmla="*/ 127 w 127"/>
                  <a:gd name="T7" fmla="*/ 58 h 58"/>
                  <a:gd name="T8" fmla="*/ 67 w 12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6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7" y="5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32"/>
              <p:cNvSpPr>
                <a:spLocks noChangeArrowheads="1"/>
              </p:cNvSpPr>
              <p:nvPr/>
            </p:nvSpPr>
            <p:spPr bwMode="gray">
              <a:xfrm>
                <a:off x="8365648" y="5365679"/>
                <a:ext cx="209209" cy="436608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33"/>
              <p:cNvSpPr>
                <a:spLocks noChangeArrowheads="1"/>
              </p:cNvSpPr>
              <p:nvPr/>
            </p:nvSpPr>
            <p:spPr bwMode="gray">
              <a:xfrm>
                <a:off x="10703321" y="3895156"/>
                <a:ext cx="303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34"/>
              <p:cNvSpPr>
                <a:spLocks/>
              </p:cNvSpPr>
              <p:nvPr/>
            </p:nvSpPr>
            <p:spPr bwMode="gray">
              <a:xfrm>
                <a:off x="8911409" y="4216549"/>
                <a:ext cx="1570577" cy="1394721"/>
              </a:xfrm>
              <a:custGeom>
                <a:avLst/>
                <a:gdLst>
                  <a:gd name="T0" fmla="*/ 162 w 590"/>
                  <a:gd name="T1" fmla="*/ 526 h 526"/>
                  <a:gd name="T2" fmla="*/ 0 w 590"/>
                  <a:gd name="T3" fmla="*/ 526 h 526"/>
                  <a:gd name="T4" fmla="*/ 0 w 590"/>
                  <a:gd name="T5" fmla="*/ 514 h 526"/>
                  <a:gd name="T6" fmla="*/ 162 w 590"/>
                  <a:gd name="T7" fmla="*/ 514 h 526"/>
                  <a:gd name="T8" fmla="*/ 241 w 590"/>
                  <a:gd name="T9" fmla="*/ 434 h 526"/>
                  <a:gd name="T10" fmla="*/ 241 w 590"/>
                  <a:gd name="T11" fmla="*/ 283 h 526"/>
                  <a:gd name="T12" fmla="*/ 333 w 590"/>
                  <a:gd name="T13" fmla="*/ 192 h 526"/>
                  <a:gd name="T14" fmla="*/ 499 w 590"/>
                  <a:gd name="T15" fmla="*/ 192 h 526"/>
                  <a:gd name="T16" fmla="*/ 578 w 590"/>
                  <a:gd name="T17" fmla="*/ 112 h 526"/>
                  <a:gd name="T18" fmla="*/ 578 w 590"/>
                  <a:gd name="T19" fmla="*/ 0 h 526"/>
                  <a:gd name="T20" fmla="*/ 590 w 590"/>
                  <a:gd name="T21" fmla="*/ 0 h 526"/>
                  <a:gd name="T22" fmla="*/ 590 w 590"/>
                  <a:gd name="T23" fmla="*/ 112 h 526"/>
                  <a:gd name="T24" fmla="*/ 499 w 590"/>
                  <a:gd name="T25" fmla="*/ 204 h 526"/>
                  <a:gd name="T26" fmla="*/ 333 w 590"/>
                  <a:gd name="T27" fmla="*/ 204 h 526"/>
                  <a:gd name="T28" fmla="*/ 253 w 590"/>
                  <a:gd name="T29" fmla="*/ 283 h 526"/>
                  <a:gd name="T30" fmla="*/ 253 w 590"/>
                  <a:gd name="T31" fmla="*/ 434 h 526"/>
                  <a:gd name="T32" fmla="*/ 162 w 590"/>
                  <a:gd name="T33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0" h="526">
                    <a:moveTo>
                      <a:pt x="162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162" y="514"/>
                      <a:pt x="162" y="514"/>
                      <a:pt x="162" y="514"/>
                    </a:cubicBezTo>
                    <a:cubicBezTo>
                      <a:pt x="206" y="514"/>
                      <a:pt x="241" y="478"/>
                      <a:pt x="241" y="434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41" y="233"/>
                      <a:pt x="282" y="192"/>
                      <a:pt x="333" y="192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42" y="192"/>
                      <a:pt x="578" y="156"/>
                      <a:pt x="578" y="112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90" y="112"/>
                      <a:pt x="590" y="112"/>
                      <a:pt x="590" y="112"/>
                    </a:cubicBezTo>
                    <a:cubicBezTo>
                      <a:pt x="590" y="163"/>
                      <a:pt x="549" y="204"/>
                      <a:pt x="499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289" y="204"/>
                      <a:pt x="253" y="239"/>
                      <a:pt x="253" y="283"/>
                    </a:cubicBezTo>
                    <a:cubicBezTo>
                      <a:pt x="253" y="434"/>
                      <a:pt x="253" y="434"/>
                      <a:pt x="253" y="434"/>
                    </a:cubicBezTo>
                    <a:cubicBezTo>
                      <a:pt x="253" y="485"/>
                      <a:pt x="212" y="526"/>
                      <a:pt x="162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35"/>
              <p:cNvSpPr>
                <a:spLocks/>
              </p:cNvSpPr>
              <p:nvPr/>
            </p:nvSpPr>
            <p:spPr bwMode="gray">
              <a:xfrm>
                <a:off x="9839201" y="3534349"/>
                <a:ext cx="1252218" cy="700392"/>
              </a:xfrm>
              <a:custGeom>
                <a:avLst/>
                <a:gdLst>
                  <a:gd name="T0" fmla="*/ 194 w 470"/>
                  <a:gd name="T1" fmla="*/ 52 h 265"/>
                  <a:gd name="T2" fmla="*/ 283 w 470"/>
                  <a:gd name="T3" fmla="*/ 0 h 265"/>
                  <a:gd name="T4" fmla="*/ 386 w 470"/>
                  <a:gd name="T5" fmla="*/ 101 h 265"/>
                  <a:gd name="T6" fmla="*/ 387 w 470"/>
                  <a:gd name="T7" fmla="*/ 101 h 265"/>
                  <a:gd name="T8" fmla="*/ 470 w 470"/>
                  <a:gd name="T9" fmla="*/ 183 h 265"/>
                  <a:gd name="T10" fmla="*/ 387 w 470"/>
                  <a:gd name="T11" fmla="*/ 265 h 265"/>
                  <a:gd name="T12" fmla="*/ 66 w 470"/>
                  <a:gd name="T13" fmla="*/ 265 h 265"/>
                  <a:gd name="T14" fmla="*/ 0 w 470"/>
                  <a:gd name="T15" fmla="*/ 200 h 265"/>
                  <a:gd name="T16" fmla="*/ 64 w 470"/>
                  <a:gd name="T17" fmla="*/ 134 h 265"/>
                  <a:gd name="T18" fmla="*/ 63 w 470"/>
                  <a:gd name="T19" fmla="*/ 118 h 265"/>
                  <a:gd name="T20" fmla="*/ 145 w 470"/>
                  <a:gd name="T21" fmla="*/ 35 h 265"/>
                  <a:gd name="T22" fmla="*/ 194 w 470"/>
                  <a:gd name="T23" fmla="*/ 5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265">
                    <a:moveTo>
                      <a:pt x="194" y="52"/>
                    </a:moveTo>
                    <a:cubicBezTo>
                      <a:pt x="212" y="21"/>
                      <a:pt x="245" y="0"/>
                      <a:pt x="283" y="0"/>
                    </a:cubicBezTo>
                    <a:cubicBezTo>
                      <a:pt x="340" y="0"/>
                      <a:pt x="385" y="45"/>
                      <a:pt x="386" y="101"/>
                    </a:cubicBezTo>
                    <a:cubicBezTo>
                      <a:pt x="387" y="101"/>
                      <a:pt x="387" y="101"/>
                      <a:pt x="387" y="101"/>
                    </a:cubicBezTo>
                    <a:cubicBezTo>
                      <a:pt x="433" y="101"/>
                      <a:pt x="470" y="138"/>
                      <a:pt x="470" y="183"/>
                    </a:cubicBezTo>
                    <a:cubicBezTo>
                      <a:pt x="470" y="229"/>
                      <a:pt x="433" y="265"/>
                      <a:pt x="387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30" y="265"/>
                      <a:pt x="0" y="236"/>
                      <a:pt x="0" y="200"/>
                    </a:cubicBezTo>
                    <a:cubicBezTo>
                      <a:pt x="0" y="164"/>
                      <a:pt x="29" y="135"/>
                      <a:pt x="64" y="134"/>
                    </a:cubicBezTo>
                    <a:cubicBezTo>
                      <a:pt x="63" y="129"/>
                      <a:pt x="63" y="123"/>
                      <a:pt x="63" y="118"/>
                    </a:cubicBezTo>
                    <a:cubicBezTo>
                      <a:pt x="63" y="72"/>
                      <a:pt x="99" y="35"/>
                      <a:pt x="145" y="35"/>
                    </a:cubicBezTo>
                    <a:cubicBezTo>
                      <a:pt x="163" y="35"/>
                      <a:pt x="180" y="41"/>
                      <a:pt x="194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6"/>
              <p:cNvSpPr>
                <a:spLocks/>
              </p:cNvSpPr>
              <p:nvPr/>
            </p:nvSpPr>
            <p:spPr bwMode="gray">
              <a:xfrm>
                <a:off x="9889917" y="3826327"/>
                <a:ext cx="1209770" cy="415383"/>
              </a:xfrm>
              <a:custGeom>
                <a:avLst/>
                <a:gdLst>
                  <a:gd name="T0" fmla="*/ 405 w 454"/>
                  <a:gd name="T1" fmla="*/ 0 h 157"/>
                  <a:gd name="T2" fmla="*/ 428 w 454"/>
                  <a:gd name="T3" fmla="*/ 57 h 157"/>
                  <a:gd name="T4" fmla="*/ 346 w 454"/>
                  <a:gd name="T5" fmla="*/ 139 h 157"/>
                  <a:gd name="T6" fmla="*/ 24 w 454"/>
                  <a:gd name="T7" fmla="*/ 139 h 157"/>
                  <a:gd name="T8" fmla="*/ 0 w 454"/>
                  <a:gd name="T9" fmla="*/ 135 h 157"/>
                  <a:gd name="T10" fmla="*/ 50 w 454"/>
                  <a:gd name="T11" fmla="*/ 157 h 157"/>
                  <a:gd name="T12" fmla="*/ 371 w 454"/>
                  <a:gd name="T13" fmla="*/ 157 h 157"/>
                  <a:gd name="T14" fmla="*/ 454 w 454"/>
                  <a:gd name="T15" fmla="*/ 75 h 157"/>
                  <a:gd name="T16" fmla="*/ 405 w 454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157">
                    <a:moveTo>
                      <a:pt x="405" y="0"/>
                    </a:moveTo>
                    <a:cubicBezTo>
                      <a:pt x="420" y="15"/>
                      <a:pt x="428" y="35"/>
                      <a:pt x="428" y="57"/>
                    </a:cubicBezTo>
                    <a:cubicBezTo>
                      <a:pt x="428" y="102"/>
                      <a:pt x="391" y="139"/>
                      <a:pt x="346" y="139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6" y="139"/>
                      <a:pt x="8" y="138"/>
                      <a:pt x="0" y="135"/>
                    </a:cubicBezTo>
                    <a:cubicBezTo>
                      <a:pt x="12" y="149"/>
                      <a:pt x="30" y="157"/>
                      <a:pt x="50" y="157"/>
                    </a:cubicBezTo>
                    <a:cubicBezTo>
                      <a:pt x="371" y="157"/>
                      <a:pt x="371" y="157"/>
                      <a:pt x="371" y="157"/>
                    </a:cubicBezTo>
                    <a:cubicBezTo>
                      <a:pt x="417" y="157"/>
                      <a:pt x="454" y="121"/>
                      <a:pt x="454" y="75"/>
                    </a:cubicBezTo>
                    <a:cubicBezTo>
                      <a:pt x="454" y="42"/>
                      <a:pt x="434" y="13"/>
                      <a:pt x="405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7"/>
              <p:cNvSpPr>
                <a:spLocks/>
              </p:cNvSpPr>
              <p:nvPr/>
            </p:nvSpPr>
            <p:spPr bwMode="gray">
              <a:xfrm>
                <a:off x="8468736" y="5526374"/>
                <a:ext cx="81865" cy="133408"/>
              </a:xfrm>
              <a:custGeom>
                <a:avLst/>
                <a:gdLst>
                  <a:gd name="T0" fmla="*/ 22 w 31"/>
                  <a:gd name="T1" fmla="*/ 0 h 51"/>
                  <a:gd name="T2" fmla="*/ 0 w 31"/>
                  <a:gd name="T3" fmla="*/ 0 h 51"/>
                  <a:gd name="T4" fmla="*/ 0 w 31"/>
                  <a:gd name="T5" fmla="*/ 51 h 51"/>
                  <a:gd name="T6" fmla="*/ 22 w 31"/>
                  <a:gd name="T7" fmla="*/ 51 h 51"/>
                  <a:gd name="T8" fmla="*/ 31 w 31"/>
                  <a:gd name="T9" fmla="*/ 43 h 51"/>
                  <a:gd name="T10" fmla="*/ 31 w 31"/>
                  <a:gd name="T11" fmla="*/ 9 h 51"/>
                  <a:gd name="T12" fmla="*/ 22 w 3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7" y="51"/>
                      <a:pt x="31" y="48"/>
                      <a:pt x="31" y="4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8"/>
              <p:cNvSpPr>
                <a:spLocks/>
              </p:cNvSpPr>
              <p:nvPr/>
            </p:nvSpPr>
            <p:spPr bwMode="gray">
              <a:xfrm>
                <a:off x="8911409" y="5550630"/>
                <a:ext cx="69737" cy="81863"/>
              </a:xfrm>
              <a:custGeom>
                <a:avLst/>
                <a:gdLst>
                  <a:gd name="T0" fmla="*/ 11 w 26"/>
                  <a:gd name="T1" fmla="*/ 31 h 31"/>
                  <a:gd name="T2" fmla="*/ 26 w 26"/>
                  <a:gd name="T3" fmla="*/ 16 h 31"/>
                  <a:gd name="T4" fmla="*/ 11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11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1" y="31"/>
                    </a:moveTo>
                    <a:cubicBezTo>
                      <a:pt x="19" y="31"/>
                      <a:pt x="26" y="24"/>
                      <a:pt x="26" y="16"/>
                    </a:cubicBezTo>
                    <a:cubicBezTo>
                      <a:pt x="26" y="7"/>
                      <a:pt x="19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9"/>
              <p:cNvSpPr>
                <a:spLocks/>
              </p:cNvSpPr>
              <p:nvPr/>
            </p:nvSpPr>
            <p:spPr bwMode="gray">
              <a:xfrm>
                <a:off x="8502087" y="5489990"/>
                <a:ext cx="412352" cy="203143"/>
              </a:xfrm>
              <a:custGeom>
                <a:avLst/>
                <a:gdLst>
                  <a:gd name="T0" fmla="*/ 154 w 154"/>
                  <a:gd name="T1" fmla="*/ 23 h 77"/>
                  <a:gd name="T2" fmla="*/ 121 w 154"/>
                  <a:gd name="T3" fmla="*/ 4 h 77"/>
                  <a:gd name="T4" fmla="*/ 105 w 154"/>
                  <a:gd name="T5" fmla="*/ 0 h 77"/>
                  <a:gd name="T6" fmla="*/ 8 w 154"/>
                  <a:gd name="T7" fmla="*/ 0 h 77"/>
                  <a:gd name="T8" fmla="*/ 0 w 154"/>
                  <a:gd name="T9" fmla="*/ 9 h 77"/>
                  <a:gd name="T10" fmla="*/ 0 w 154"/>
                  <a:gd name="T11" fmla="*/ 68 h 77"/>
                  <a:gd name="T12" fmla="*/ 8 w 154"/>
                  <a:gd name="T13" fmla="*/ 77 h 77"/>
                  <a:gd name="T14" fmla="*/ 105 w 154"/>
                  <a:gd name="T15" fmla="*/ 77 h 77"/>
                  <a:gd name="T16" fmla="*/ 121 w 154"/>
                  <a:gd name="T17" fmla="*/ 73 h 77"/>
                  <a:gd name="T18" fmla="*/ 154 w 154"/>
                  <a:gd name="T19" fmla="*/ 54 h 77"/>
                  <a:gd name="T20" fmla="*/ 154 w 154"/>
                  <a:gd name="T21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77">
                    <a:moveTo>
                      <a:pt x="154" y="23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2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7"/>
                      <a:pt x="8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0" y="77"/>
                      <a:pt x="117" y="75"/>
                      <a:pt x="121" y="73"/>
                    </a:cubicBezTo>
                    <a:cubicBezTo>
                      <a:pt x="154" y="54"/>
                      <a:pt x="154" y="54"/>
                      <a:pt x="154" y="54"/>
                    </a:cubicBezTo>
                    <a:lnTo>
                      <a:pt x="154" y="23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0"/>
              <p:cNvSpPr>
                <a:spLocks/>
              </p:cNvSpPr>
              <p:nvPr/>
            </p:nvSpPr>
            <p:spPr bwMode="gray">
              <a:xfrm>
                <a:off x="8502087" y="5493023"/>
                <a:ext cx="412352" cy="200112"/>
              </a:xfrm>
              <a:custGeom>
                <a:avLst/>
                <a:gdLst>
                  <a:gd name="T0" fmla="*/ 5 w 154"/>
                  <a:gd name="T1" fmla="*/ 0 h 76"/>
                  <a:gd name="T2" fmla="*/ 5 w 154"/>
                  <a:gd name="T3" fmla="*/ 59 h 76"/>
                  <a:gd name="T4" fmla="*/ 13 w 154"/>
                  <a:gd name="T5" fmla="*/ 67 h 76"/>
                  <a:gd name="T6" fmla="*/ 110 w 154"/>
                  <a:gd name="T7" fmla="*/ 67 h 76"/>
                  <a:gd name="T8" fmla="*/ 126 w 154"/>
                  <a:gd name="T9" fmla="*/ 64 h 76"/>
                  <a:gd name="T10" fmla="*/ 154 w 154"/>
                  <a:gd name="T11" fmla="*/ 47 h 76"/>
                  <a:gd name="T12" fmla="*/ 154 w 154"/>
                  <a:gd name="T13" fmla="*/ 53 h 76"/>
                  <a:gd name="T14" fmla="*/ 121 w 154"/>
                  <a:gd name="T15" fmla="*/ 72 h 76"/>
                  <a:gd name="T16" fmla="*/ 105 w 154"/>
                  <a:gd name="T17" fmla="*/ 76 h 76"/>
                  <a:gd name="T18" fmla="*/ 8 w 154"/>
                  <a:gd name="T19" fmla="*/ 76 h 76"/>
                  <a:gd name="T20" fmla="*/ 0 w 154"/>
                  <a:gd name="T21" fmla="*/ 67 h 76"/>
                  <a:gd name="T22" fmla="*/ 0 w 154"/>
                  <a:gd name="T23" fmla="*/ 8 h 76"/>
                  <a:gd name="T24" fmla="*/ 5 w 154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76">
                    <a:moveTo>
                      <a:pt x="5" y="0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4"/>
                      <a:pt x="9" y="67"/>
                      <a:pt x="1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5" y="67"/>
                      <a:pt x="122" y="66"/>
                      <a:pt x="126" y="64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7" y="74"/>
                      <a:pt x="110" y="76"/>
                      <a:pt x="10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41"/>
              <p:cNvSpPr>
                <a:spLocks noChangeArrowheads="1"/>
              </p:cNvSpPr>
              <p:nvPr/>
            </p:nvSpPr>
            <p:spPr bwMode="gray">
              <a:xfrm>
                <a:off x="8468736" y="5626431"/>
                <a:ext cx="33353" cy="3335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42"/>
              <p:cNvSpPr>
                <a:spLocks/>
              </p:cNvSpPr>
              <p:nvPr/>
            </p:nvSpPr>
            <p:spPr bwMode="gray">
              <a:xfrm>
                <a:off x="8911409" y="5587014"/>
                <a:ext cx="69737" cy="4547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3 h 18"/>
                  <a:gd name="T4" fmla="*/ 11 w 26"/>
                  <a:gd name="T5" fmla="*/ 18 h 18"/>
                  <a:gd name="T6" fmla="*/ 0 w 26"/>
                  <a:gd name="T7" fmla="*/ 18 h 18"/>
                  <a:gd name="T8" fmla="*/ 0 w 26"/>
                  <a:gd name="T9" fmla="*/ 13 h 18"/>
                  <a:gd name="T10" fmla="*/ 11 w 26"/>
                  <a:gd name="T11" fmla="*/ 13 h 18"/>
                  <a:gd name="T12" fmla="*/ 26 w 2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3"/>
                    </a:cubicBezTo>
                    <a:cubicBezTo>
                      <a:pt x="26" y="11"/>
                      <a:pt x="19" y="18"/>
                      <a:pt x="1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9" y="13"/>
                      <a:pt x="25" y="7"/>
                      <a:pt x="26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3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4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45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46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47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48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49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50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51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52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53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54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98557" y="0"/>
            <a:ext cx="3337918" cy="699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890645" y="832966"/>
            <a:ext cx="2110350" cy="5696045"/>
            <a:chOff x="7884037" y="649239"/>
            <a:chExt cx="2110350" cy="5696045"/>
          </a:xfrm>
        </p:grpSpPr>
        <p:sp>
          <p:nvSpPr>
            <p:cNvPr id="6" name="Freeform 30"/>
            <p:cNvSpPr>
              <a:spLocks/>
            </p:cNvSpPr>
            <p:nvPr/>
          </p:nvSpPr>
          <p:spPr bwMode="gray">
            <a:xfrm>
              <a:off x="8213481" y="649239"/>
              <a:ext cx="945360" cy="1184089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gray">
            <a:xfrm>
              <a:off x="8499955" y="1747386"/>
              <a:ext cx="362865" cy="21008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gray">
            <a:xfrm>
              <a:off x="8571572" y="1957466"/>
              <a:ext cx="229178" cy="81168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gray">
            <a:xfrm>
              <a:off x="8499955" y="1890623"/>
              <a:ext cx="362865" cy="42974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gray">
            <a:xfrm>
              <a:off x="8499955" y="1833328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gray">
            <a:xfrm>
              <a:off x="8499955" y="1780809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gray">
            <a:xfrm>
              <a:off x="7884037" y="6345284"/>
              <a:ext cx="2110350" cy="0"/>
            </a:xfrm>
            <a:prstGeom prst="line">
              <a:avLst/>
            </a:prstGeom>
            <a:noFill/>
            <a:ln w="50800" cap="rnd">
              <a:solidFill>
                <a:srgbClr val="C48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gray">
            <a:xfrm>
              <a:off x="8667061" y="2048184"/>
              <a:ext cx="1102924" cy="892844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8562021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10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gray">
            <a:xfrm>
              <a:off x="8571572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3 w 67"/>
                <a:gd name="T3" fmla="*/ 142 h 142"/>
                <a:gd name="T4" fmla="*/ 0 w 67"/>
                <a:gd name="T5" fmla="*/ 4 h 142"/>
                <a:gd name="T6" fmla="*/ 65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3" y="142"/>
                  </a:lnTo>
                  <a:lnTo>
                    <a:pt x="0" y="4"/>
                  </a:lnTo>
                  <a:lnTo>
                    <a:pt x="65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8901017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9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2D3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gray">
            <a:xfrm>
              <a:off x="8905790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4 w 67"/>
                <a:gd name="T3" fmla="*/ 142 h 142"/>
                <a:gd name="T4" fmla="*/ 0 w 67"/>
                <a:gd name="T5" fmla="*/ 4 h 142"/>
                <a:gd name="T6" fmla="*/ 66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4" y="142"/>
                  </a:lnTo>
                  <a:lnTo>
                    <a:pt x="0" y="4"/>
                  </a:lnTo>
                  <a:lnTo>
                    <a:pt x="66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gray">
            <a:xfrm>
              <a:off x="8604995" y="4612120"/>
              <a:ext cx="568173" cy="458357"/>
            </a:xfrm>
            <a:custGeom>
              <a:avLst/>
              <a:gdLst>
                <a:gd name="T0" fmla="*/ 4 w 64"/>
                <a:gd name="T1" fmla="*/ 52 h 52"/>
                <a:gd name="T2" fmla="*/ 32 w 64"/>
                <a:gd name="T3" fmla="*/ 44 h 52"/>
                <a:gd name="T4" fmla="*/ 61 w 64"/>
                <a:gd name="T5" fmla="*/ 52 h 52"/>
                <a:gd name="T6" fmla="*/ 64 w 64"/>
                <a:gd name="T7" fmla="*/ 0 h 52"/>
                <a:gd name="T8" fmla="*/ 0 w 64"/>
                <a:gd name="T9" fmla="*/ 0 h 52"/>
                <a:gd name="T10" fmla="*/ 4 w 64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4" y="52"/>
                  </a:moveTo>
                  <a:cubicBezTo>
                    <a:pt x="4" y="49"/>
                    <a:pt x="16" y="44"/>
                    <a:pt x="32" y="44"/>
                  </a:cubicBezTo>
                  <a:cubicBezTo>
                    <a:pt x="48" y="44"/>
                    <a:pt x="61" y="49"/>
                    <a:pt x="61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gray">
            <a:xfrm>
              <a:off x="8552474" y="3681082"/>
              <a:ext cx="338995" cy="1193639"/>
            </a:xfrm>
            <a:custGeom>
              <a:avLst/>
              <a:gdLst>
                <a:gd name="T0" fmla="*/ 69 w 71"/>
                <a:gd name="T1" fmla="*/ 250 h 250"/>
                <a:gd name="T2" fmla="*/ 2 w 71"/>
                <a:gd name="T3" fmla="*/ 250 h 250"/>
                <a:gd name="T4" fmla="*/ 0 w 71"/>
                <a:gd name="T5" fmla="*/ 41 h 250"/>
                <a:gd name="T6" fmla="*/ 15 w 71"/>
                <a:gd name="T7" fmla="*/ 0 h 250"/>
                <a:gd name="T8" fmla="*/ 71 w 71"/>
                <a:gd name="T9" fmla="*/ 0 h 250"/>
                <a:gd name="T10" fmla="*/ 71 w 71"/>
                <a:gd name="T11" fmla="*/ 215 h 250"/>
                <a:gd name="T12" fmla="*/ 69 w 71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0">
                  <a:moveTo>
                    <a:pt x="69" y="250"/>
                  </a:moveTo>
                  <a:lnTo>
                    <a:pt x="2" y="250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71" y="0"/>
                  </a:lnTo>
                  <a:lnTo>
                    <a:pt x="71" y="215"/>
                  </a:lnTo>
                  <a:lnTo>
                    <a:pt x="69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gray">
            <a:xfrm>
              <a:off x="8304197" y="3762250"/>
              <a:ext cx="463133" cy="539527"/>
            </a:xfrm>
            <a:custGeom>
              <a:avLst/>
              <a:gdLst>
                <a:gd name="T0" fmla="*/ 0 w 97"/>
                <a:gd name="T1" fmla="*/ 91 h 113"/>
                <a:gd name="T2" fmla="*/ 41 w 97"/>
                <a:gd name="T3" fmla="*/ 113 h 113"/>
                <a:gd name="T4" fmla="*/ 97 w 97"/>
                <a:gd name="T5" fmla="*/ 32 h 113"/>
                <a:gd name="T6" fmla="*/ 41 w 97"/>
                <a:gd name="T7" fmla="*/ 0 h 113"/>
                <a:gd name="T8" fmla="*/ 0 w 97"/>
                <a:gd name="T9" fmla="*/ 9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0" y="91"/>
                  </a:moveTo>
                  <a:lnTo>
                    <a:pt x="41" y="113"/>
                  </a:lnTo>
                  <a:lnTo>
                    <a:pt x="97" y="32"/>
                  </a:lnTo>
                  <a:lnTo>
                    <a:pt x="4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gray">
            <a:xfrm>
              <a:off x="8456982" y="3657210"/>
              <a:ext cx="353317" cy="353317"/>
            </a:xfrm>
            <a:custGeom>
              <a:avLst/>
              <a:gdLst>
                <a:gd name="T0" fmla="*/ 5 w 40"/>
                <a:gd name="T1" fmla="*/ 12 h 40"/>
                <a:gd name="T2" fmla="*/ 28 w 40"/>
                <a:gd name="T3" fmla="*/ 5 h 40"/>
                <a:gd name="T4" fmla="*/ 35 w 40"/>
                <a:gd name="T5" fmla="*/ 28 h 40"/>
                <a:gd name="T6" fmla="*/ 12 w 40"/>
                <a:gd name="T7" fmla="*/ 35 h 40"/>
                <a:gd name="T8" fmla="*/ 5 w 40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5" y="12"/>
                  </a:moveTo>
                  <a:cubicBezTo>
                    <a:pt x="10" y="3"/>
                    <a:pt x="20" y="0"/>
                    <a:pt x="28" y="5"/>
                  </a:cubicBezTo>
                  <a:cubicBezTo>
                    <a:pt x="37" y="10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20"/>
                    <a:pt x="5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gray">
            <a:xfrm>
              <a:off x="8633641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4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gray">
            <a:xfrm>
              <a:off x="8604995" y="6149526"/>
              <a:ext cx="482232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3 w 54"/>
                <a:gd name="T9" fmla="*/ 20 h 21"/>
                <a:gd name="T10" fmla="*/ 54 w 54"/>
                <a:gd name="T11" fmla="*/ 18 h 21"/>
                <a:gd name="T12" fmla="*/ 22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4" y="21"/>
                    <a:pt x="39" y="21"/>
                  </a:cubicBezTo>
                  <a:cubicBezTo>
                    <a:pt x="43" y="21"/>
                    <a:pt x="49" y="21"/>
                    <a:pt x="53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4 h 30"/>
                <a:gd name="T2" fmla="*/ 15 w 30"/>
                <a:gd name="T3" fmla="*/ 0 h 30"/>
                <a:gd name="T4" fmla="*/ 29 w 30"/>
                <a:gd name="T5" fmla="*/ 15 h 30"/>
                <a:gd name="T6" fmla="*/ 14 w 30"/>
                <a:gd name="T7" fmla="*/ 29 h 30"/>
                <a:gd name="T8" fmla="*/ 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30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gray">
            <a:xfrm>
              <a:off x="8614543" y="5399924"/>
              <a:ext cx="276923" cy="792575"/>
            </a:xfrm>
            <a:custGeom>
              <a:avLst/>
              <a:gdLst>
                <a:gd name="T0" fmla="*/ 4 w 58"/>
                <a:gd name="T1" fmla="*/ 0 h 166"/>
                <a:gd name="T2" fmla="*/ 58 w 58"/>
                <a:gd name="T3" fmla="*/ 2 h 166"/>
                <a:gd name="T4" fmla="*/ 50 w 58"/>
                <a:gd name="T5" fmla="*/ 165 h 166"/>
                <a:gd name="T6" fmla="*/ 0 w 58"/>
                <a:gd name="T7" fmla="*/ 166 h 166"/>
                <a:gd name="T8" fmla="*/ 4 w 5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6">
                  <a:moveTo>
                    <a:pt x="4" y="0"/>
                  </a:moveTo>
                  <a:lnTo>
                    <a:pt x="58" y="2"/>
                  </a:lnTo>
                  <a:lnTo>
                    <a:pt x="50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gray">
            <a:xfrm>
              <a:off x="8972634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3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gray">
            <a:xfrm>
              <a:off x="8943987" y="6149526"/>
              <a:ext cx="477455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2 w 54"/>
                <a:gd name="T9" fmla="*/ 20 h 21"/>
                <a:gd name="T10" fmla="*/ 54 w 54"/>
                <a:gd name="T11" fmla="*/ 18 h 21"/>
                <a:gd name="T12" fmla="*/ 21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3" y="21"/>
                    <a:pt x="39" y="21"/>
                  </a:cubicBezTo>
                  <a:cubicBezTo>
                    <a:pt x="43" y="21"/>
                    <a:pt x="49" y="21"/>
                    <a:pt x="52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gray">
            <a:xfrm>
              <a:off x="8972634" y="5275786"/>
              <a:ext cx="253053" cy="262601"/>
            </a:xfrm>
            <a:custGeom>
              <a:avLst/>
              <a:gdLst>
                <a:gd name="T0" fmla="*/ 0 w 29"/>
                <a:gd name="T1" fmla="*/ 14 h 30"/>
                <a:gd name="T2" fmla="*/ 15 w 29"/>
                <a:gd name="T3" fmla="*/ 0 h 30"/>
                <a:gd name="T4" fmla="*/ 29 w 29"/>
                <a:gd name="T5" fmla="*/ 15 h 30"/>
                <a:gd name="T6" fmla="*/ 14 w 29"/>
                <a:gd name="T7" fmla="*/ 29 h 30"/>
                <a:gd name="T8" fmla="*/ 0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29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gray">
            <a:xfrm>
              <a:off x="8953535" y="5399924"/>
              <a:ext cx="272152" cy="792575"/>
            </a:xfrm>
            <a:custGeom>
              <a:avLst/>
              <a:gdLst>
                <a:gd name="T0" fmla="*/ 4 w 57"/>
                <a:gd name="T1" fmla="*/ 0 h 166"/>
                <a:gd name="T2" fmla="*/ 57 w 57"/>
                <a:gd name="T3" fmla="*/ 2 h 166"/>
                <a:gd name="T4" fmla="*/ 48 w 57"/>
                <a:gd name="T5" fmla="*/ 165 h 166"/>
                <a:gd name="T6" fmla="*/ 0 w 57"/>
                <a:gd name="T7" fmla="*/ 166 h 166"/>
                <a:gd name="T8" fmla="*/ 4 w 5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6">
                  <a:moveTo>
                    <a:pt x="4" y="0"/>
                  </a:moveTo>
                  <a:lnTo>
                    <a:pt x="57" y="2"/>
                  </a:lnTo>
                  <a:lnTo>
                    <a:pt x="48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gray">
            <a:xfrm>
              <a:off x="9531256" y="2745270"/>
              <a:ext cx="219631" cy="487006"/>
            </a:xfrm>
            <a:custGeom>
              <a:avLst/>
              <a:gdLst>
                <a:gd name="T0" fmla="*/ 21 w 25"/>
                <a:gd name="T1" fmla="*/ 36 h 55"/>
                <a:gd name="T2" fmla="*/ 22 w 25"/>
                <a:gd name="T3" fmla="*/ 13 h 55"/>
                <a:gd name="T4" fmla="*/ 18 w 25"/>
                <a:gd name="T5" fmla="*/ 9 h 55"/>
                <a:gd name="T6" fmla="*/ 13 w 25"/>
                <a:gd name="T7" fmla="*/ 4 h 55"/>
                <a:gd name="T8" fmla="*/ 9 w 25"/>
                <a:gd name="T9" fmla="*/ 1 h 55"/>
                <a:gd name="T10" fmla="*/ 9 w 25"/>
                <a:gd name="T11" fmla="*/ 5 h 55"/>
                <a:gd name="T12" fmla="*/ 6 w 25"/>
                <a:gd name="T13" fmla="*/ 10 h 55"/>
                <a:gd name="T14" fmla="*/ 6 w 25"/>
                <a:gd name="T15" fmla="*/ 16 h 55"/>
                <a:gd name="T16" fmla="*/ 0 w 25"/>
                <a:gd name="T17" fmla="*/ 14 h 55"/>
                <a:gd name="T18" fmla="*/ 5 w 25"/>
                <a:gd name="T19" fmla="*/ 29 h 55"/>
                <a:gd name="T20" fmla="*/ 6 w 25"/>
                <a:gd name="T21" fmla="*/ 32 h 55"/>
                <a:gd name="T22" fmla="*/ 2 w 25"/>
                <a:gd name="T23" fmla="*/ 55 h 55"/>
                <a:gd name="T24" fmla="*/ 19 w 25"/>
                <a:gd name="T25" fmla="*/ 51 h 55"/>
                <a:gd name="T26" fmla="*/ 21 w 25"/>
                <a:gd name="T27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5">
                  <a:moveTo>
                    <a:pt x="21" y="36"/>
                  </a:moveTo>
                  <a:cubicBezTo>
                    <a:pt x="25" y="26"/>
                    <a:pt x="24" y="22"/>
                    <a:pt x="22" y="13"/>
                  </a:cubicBezTo>
                  <a:cubicBezTo>
                    <a:pt x="21" y="7"/>
                    <a:pt x="19" y="6"/>
                    <a:pt x="18" y="9"/>
                  </a:cubicBezTo>
                  <a:cubicBezTo>
                    <a:pt x="18" y="3"/>
                    <a:pt x="13" y="0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7" y="1"/>
                    <a:pt x="8" y="4"/>
                    <a:pt x="9" y="5"/>
                  </a:cubicBezTo>
                  <a:cubicBezTo>
                    <a:pt x="7" y="5"/>
                    <a:pt x="5" y="6"/>
                    <a:pt x="6" y="10"/>
                  </a:cubicBezTo>
                  <a:cubicBezTo>
                    <a:pt x="7" y="13"/>
                    <a:pt x="6" y="16"/>
                    <a:pt x="6" y="16"/>
                  </a:cubicBezTo>
                  <a:cubicBezTo>
                    <a:pt x="4" y="13"/>
                    <a:pt x="1" y="12"/>
                    <a:pt x="0" y="14"/>
                  </a:cubicBezTo>
                  <a:cubicBezTo>
                    <a:pt x="2" y="18"/>
                    <a:pt x="2" y="24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gray">
            <a:xfrm>
              <a:off x="9077674" y="3513973"/>
              <a:ext cx="549075" cy="463133"/>
            </a:xfrm>
            <a:custGeom>
              <a:avLst/>
              <a:gdLst>
                <a:gd name="T0" fmla="*/ 115 w 115"/>
                <a:gd name="T1" fmla="*/ 41 h 97"/>
                <a:gd name="T2" fmla="*/ 93 w 115"/>
                <a:gd name="T3" fmla="*/ 0 h 97"/>
                <a:gd name="T4" fmla="*/ 0 w 115"/>
                <a:gd name="T5" fmla="*/ 39 h 97"/>
                <a:gd name="T6" fmla="*/ 31 w 115"/>
                <a:gd name="T7" fmla="*/ 97 h 97"/>
                <a:gd name="T8" fmla="*/ 115 w 115"/>
                <a:gd name="T9" fmla="*/ 4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115" y="41"/>
                  </a:moveTo>
                  <a:lnTo>
                    <a:pt x="93" y="0"/>
                  </a:lnTo>
                  <a:lnTo>
                    <a:pt x="0" y="39"/>
                  </a:lnTo>
                  <a:lnTo>
                    <a:pt x="31" y="97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gray">
            <a:xfrm>
              <a:off x="8977410" y="3666758"/>
              <a:ext cx="348543" cy="343769"/>
            </a:xfrm>
            <a:custGeom>
              <a:avLst/>
              <a:gdLst>
                <a:gd name="T0" fmla="*/ 28 w 39"/>
                <a:gd name="T1" fmla="*/ 35 h 39"/>
                <a:gd name="T2" fmla="*/ 5 w 39"/>
                <a:gd name="T3" fmla="*/ 28 h 39"/>
                <a:gd name="T4" fmla="*/ 11 w 39"/>
                <a:gd name="T5" fmla="*/ 5 h 39"/>
                <a:gd name="T6" fmla="*/ 35 w 39"/>
                <a:gd name="T7" fmla="*/ 11 h 39"/>
                <a:gd name="T8" fmla="*/ 28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8" y="35"/>
                  </a:moveTo>
                  <a:cubicBezTo>
                    <a:pt x="20" y="39"/>
                    <a:pt x="9" y="36"/>
                    <a:pt x="5" y="28"/>
                  </a:cubicBezTo>
                  <a:cubicBezTo>
                    <a:pt x="0" y="20"/>
                    <a:pt x="3" y="9"/>
                    <a:pt x="11" y="5"/>
                  </a:cubicBezTo>
                  <a:cubicBezTo>
                    <a:pt x="20" y="0"/>
                    <a:pt x="30" y="3"/>
                    <a:pt x="35" y="11"/>
                  </a:cubicBezTo>
                  <a:cubicBezTo>
                    <a:pt x="39" y="20"/>
                    <a:pt x="36" y="30"/>
                    <a:pt x="28" y="3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gray">
            <a:xfrm>
              <a:off x="9545578" y="3136784"/>
              <a:ext cx="190982" cy="76394"/>
            </a:xfrm>
            <a:custGeom>
              <a:avLst/>
              <a:gdLst>
                <a:gd name="T0" fmla="*/ 40 w 40"/>
                <a:gd name="T1" fmla="*/ 5 h 16"/>
                <a:gd name="T2" fmla="*/ 2 w 40"/>
                <a:gd name="T3" fmla="*/ 0 h 16"/>
                <a:gd name="T4" fmla="*/ 0 w 40"/>
                <a:gd name="T5" fmla="*/ 11 h 16"/>
                <a:gd name="T6" fmla="*/ 38 w 40"/>
                <a:gd name="T7" fmla="*/ 16 h 16"/>
                <a:gd name="T8" fmla="*/ 40 w 4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5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8" y="16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26 w 27"/>
                <a:gd name="T1" fmla="*/ 16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6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1 w 27"/>
                <a:gd name="T1" fmla="*/ 12 h 27"/>
                <a:gd name="T2" fmla="*/ 15 w 27"/>
                <a:gd name="T3" fmla="*/ 1 h 27"/>
                <a:gd name="T4" fmla="*/ 26 w 27"/>
                <a:gd name="T5" fmla="*/ 16 h 27"/>
                <a:gd name="T6" fmla="*/ 12 w 27"/>
                <a:gd name="T7" fmla="*/ 26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gray">
            <a:xfrm>
              <a:off x="9459637" y="3179755"/>
              <a:ext cx="267375" cy="448809"/>
            </a:xfrm>
            <a:custGeom>
              <a:avLst/>
              <a:gdLst>
                <a:gd name="T0" fmla="*/ 56 w 56"/>
                <a:gd name="T1" fmla="*/ 7 h 94"/>
                <a:gd name="T2" fmla="*/ 17 w 56"/>
                <a:gd name="T3" fmla="*/ 0 h 94"/>
                <a:gd name="T4" fmla="*/ 0 w 56"/>
                <a:gd name="T5" fmla="*/ 87 h 94"/>
                <a:gd name="T6" fmla="*/ 46 w 56"/>
                <a:gd name="T7" fmla="*/ 94 h 94"/>
                <a:gd name="T8" fmla="*/ 56 w 5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4">
                  <a:moveTo>
                    <a:pt x="56" y="7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46" y="9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gray">
            <a:xfrm>
              <a:off x="8891469" y="3681082"/>
              <a:ext cx="343769" cy="1193639"/>
            </a:xfrm>
            <a:custGeom>
              <a:avLst/>
              <a:gdLst>
                <a:gd name="T0" fmla="*/ 3 w 72"/>
                <a:gd name="T1" fmla="*/ 250 h 250"/>
                <a:gd name="T2" fmla="*/ 70 w 72"/>
                <a:gd name="T3" fmla="*/ 250 h 250"/>
                <a:gd name="T4" fmla="*/ 72 w 72"/>
                <a:gd name="T5" fmla="*/ 41 h 250"/>
                <a:gd name="T6" fmla="*/ 61 w 72"/>
                <a:gd name="T7" fmla="*/ 0 h 250"/>
                <a:gd name="T8" fmla="*/ 0 w 72"/>
                <a:gd name="T9" fmla="*/ 0 h 250"/>
                <a:gd name="T10" fmla="*/ 0 w 72"/>
                <a:gd name="T11" fmla="*/ 215 h 250"/>
                <a:gd name="T12" fmla="*/ 3 w 72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50">
                  <a:moveTo>
                    <a:pt x="3" y="250"/>
                  </a:moveTo>
                  <a:lnTo>
                    <a:pt x="70" y="250"/>
                  </a:lnTo>
                  <a:lnTo>
                    <a:pt x="72" y="4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gray">
            <a:xfrm>
              <a:off x="8791200" y="3533071"/>
              <a:ext cx="195758" cy="238729"/>
            </a:xfrm>
            <a:custGeom>
              <a:avLst/>
              <a:gdLst>
                <a:gd name="T0" fmla="*/ 22 w 22"/>
                <a:gd name="T1" fmla="*/ 19 h 27"/>
                <a:gd name="T2" fmla="*/ 22 w 22"/>
                <a:gd name="T3" fmla="*/ 0 h 27"/>
                <a:gd name="T4" fmla="*/ 0 w 22"/>
                <a:gd name="T5" fmla="*/ 0 h 27"/>
                <a:gd name="T6" fmla="*/ 0 w 22"/>
                <a:gd name="T7" fmla="*/ 19 h 27"/>
                <a:gd name="T8" fmla="*/ 11 w 22"/>
                <a:gd name="T9" fmla="*/ 27 h 27"/>
                <a:gd name="T10" fmla="*/ 22 w 22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2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11" y="27"/>
                  </a:cubicBezTo>
                  <a:cubicBezTo>
                    <a:pt x="19" y="27"/>
                    <a:pt x="22" y="23"/>
                    <a:pt x="22" y="19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gray">
            <a:xfrm>
              <a:off x="8776878" y="3499651"/>
              <a:ext cx="210080" cy="181434"/>
            </a:xfrm>
            <a:custGeom>
              <a:avLst/>
              <a:gdLst>
                <a:gd name="T0" fmla="*/ 0 w 24"/>
                <a:gd name="T1" fmla="*/ 5 h 21"/>
                <a:gd name="T2" fmla="*/ 24 w 24"/>
                <a:gd name="T3" fmla="*/ 21 h 21"/>
                <a:gd name="T4" fmla="*/ 24 w 24"/>
                <a:gd name="T5" fmla="*/ 3 h 21"/>
                <a:gd name="T6" fmla="*/ 0 w 24"/>
                <a:gd name="T7" fmla="*/ 0 h 21"/>
                <a:gd name="T8" fmla="*/ 0 w 24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0" y="5"/>
                  </a:moveTo>
                  <a:cubicBezTo>
                    <a:pt x="7" y="13"/>
                    <a:pt x="13" y="17"/>
                    <a:pt x="24" y="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gray">
            <a:xfrm>
              <a:off x="8604995" y="3179755"/>
              <a:ext cx="506101" cy="601594"/>
            </a:xfrm>
            <a:custGeom>
              <a:avLst/>
              <a:gdLst>
                <a:gd name="T0" fmla="*/ 56 w 57"/>
                <a:gd name="T1" fmla="*/ 23 h 68"/>
                <a:gd name="T2" fmla="*/ 45 w 57"/>
                <a:gd name="T3" fmla="*/ 16 h 68"/>
                <a:gd name="T4" fmla="*/ 45 w 57"/>
                <a:gd name="T5" fmla="*/ 14 h 68"/>
                <a:gd name="T6" fmla="*/ 46 w 57"/>
                <a:gd name="T7" fmla="*/ 12 h 68"/>
                <a:gd name="T8" fmla="*/ 46 w 57"/>
                <a:gd name="T9" fmla="*/ 10 h 68"/>
                <a:gd name="T10" fmla="*/ 37 w 57"/>
                <a:gd name="T11" fmla="*/ 8 h 68"/>
                <a:gd name="T12" fmla="*/ 35 w 57"/>
                <a:gd name="T13" fmla="*/ 7 h 68"/>
                <a:gd name="T14" fmla="*/ 25 w 57"/>
                <a:gd name="T15" fmla="*/ 0 h 68"/>
                <a:gd name="T16" fmla="*/ 0 w 57"/>
                <a:gd name="T17" fmla="*/ 26 h 68"/>
                <a:gd name="T18" fmla="*/ 4 w 57"/>
                <a:gd name="T19" fmla="*/ 30 h 68"/>
                <a:gd name="T20" fmla="*/ 1 w 57"/>
                <a:gd name="T21" fmla="*/ 33 h 68"/>
                <a:gd name="T22" fmla="*/ 56 w 57"/>
                <a:gd name="T23" fmla="*/ 26 h 68"/>
                <a:gd name="T24" fmla="*/ 56 w 57"/>
                <a:gd name="T2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8">
                  <a:moveTo>
                    <a:pt x="56" y="23"/>
                  </a:moveTo>
                  <a:cubicBezTo>
                    <a:pt x="51" y="21"/>
                    <a:pt x="45" y="16"/>
                    <a:pt x="45" y="16"/>
                  </a:cubicBezTo>
                  <a:cubicBezTo>
                    <a:pt x="44" y="15"/>
                    <a:pt x="44" y="15"/>
                    <a:pt x="45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6" y="11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6" y="68"/>
                    <a:pt x="56" y="26"/>
                  </a:cubicBezTo>
                  <a:cubicBezTo>
                    <a:pt x="57" y="25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gray">
            <a:xfrm>
              <a:off x="8571572" y="3084262"/>
              <a:ext cx="343769" cy="529977"/>
            </a:xfrm>
            <a:custGeom>
              <a:avLst/>
              <a:gdLst>
                <a:gd name="T0" fmla="*/ 0 w 39"/>
                <a:gd name="T1" fmla="*/ 29 h 60"/>
                <a:gd name="T2" fmla="*/ 14 w 39"/>
                <a:gd name="T3" fmla="*/ 7 h 60"/>
                <a:gd name="T4" fmla="*/ 27 w 39"/>
                <a:gd name="T5" fmla="*/ 4 h 60"/>
                <a:gd name="T6" fmla="*/ 24 w 39"/>
                <a:gd name="T7" fmla="*/ 18 h 60"/>
                <a:gd name="T8" fmla="*/ 21 w 39"/>
                <a:gd name="T9" fmla="*/ 22 h 60"/>
                <a:gd name="T10" fmla="*/ 21 w 39"/>
                <a:gd name="T11" fmla="*/ 26 h 60"/>
                <a:gd name="T12" fmla="*/ 32 w 39"/>
                <a:gd name="T13" fmla="*/ 33 h 60"/>
                <a:gd name="T14" fmla="*/ 30 w 39"/>
                <a:gd name="T15" fmla="*/ 35 h 60"/>
                <a:gd name="T16" fmla="*/ 29 w 39"/>
                <a:gd name="T17" fmla="*/ 36 h 60"/>
                <a:gd name="T18" fmla="*/ 20 w 39"/>
                <a:gd name="T19" fmla="*/ 38 h 60"/>
                <a:gd name="T20" fmla="*/ 25 w 39"/>
                <a:gd name="T21" fmla="*/ 44 h 60"/>
                <a:gd name="T22" fmla="*/ 32 w 39"/>
                <a:gd name="T23" fmla="*/ 45 h 60"/>
                <a:gd name="T24" fmla="*/ 35 w 39"/>
                <a:gd name="T25" fmla="*/ 57 h 60"/>
                <a:gd name="T26" fmla="*/ 12 w 39"/>
                <a:gd name="T27" fmla="*/ 54 h 60"/>
                <a:gd name="T28" fmla="*/ 0 w 39"/>
                <a:gd name="T29" fmla="*/ 35 h 60"/>
                <a:gd name="T30" fmla="*/ 0 w 39"/>
                <a:gd name="T3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0">
                  <a:moveTo>
                    <a:pt x="0" y="29"/>
                  </a:moveTo>
                  <a:cubicBezTo>
                    <a:pt x="2" y="22"/>
                    <a:pt x="7" y="13"/>
                    <a:pt x="14" y="7"/>
                  </a:cubicBezTo>
                  <a:cubicBezTo>
                    <a:pt x="18" y="3"/>
                    <a:pt x="23" y="0"/>
                    <a:pt x="27" y="4"/>
                  </a:cubicBezTo>
                  <a:cubicBezTo>
                    <a:pt x="33" y="10"/>
                    <a:pt x="27" y="16"/>
                    <a:pt x="24" y="1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20" y="25"/>
                    <a:pt x="21" y="26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7" y="35"/>
                    <a:pt x="22" y="34"/>
                    <a:pt x="20" y="38"/>
                  </a:cubicBezTo>
                  <a:cubicBezTo>
                    <a:pt x="19" y="42"/>
                    <a:pt x="22" y="44"/>
                    <a:pt x="25" y="44"/>
                  </a:cubicBezTo>
                  <a:cubicBezTo>
                    <a:pt x="27" y="45"/>
                    <a:pt x="30" y="44"/>
                    <a:pt x="32" y="45"/>
                  </a:cubicBezTo>
                  <a:cubicBezTo>
                    <a:pt x="33" y="46"/>
                    <a:pt x="39" y="50"/>
                    <a:pt x="35" y="57"/>
                  </a:cubicBezTo>
                  <a:cubicBezTo>
                    <a:pt x="25" y="60"/>
                    <a:pt x="18" y="57"/>
                    <a:pt x="12" y="54"/>
                  </a:cubicBezTo>
                  <a:cubicBezTo>
                    <a:pt x="5" y="50"/>
                    <a:pt x="1" y="43"/>
                    <a:pt x="0" y="35"/>
                  </a:cubicBezTo>
                  <a:cubicBezTo>
                    <a:pt x="0" y="33"/>
                    <a:pt x="0" y="31"/>
                    <a:pt x="0" y="29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gray">
            <a:xfrm>
              <a:off x="8862820" y="3284795"/>
              <a:ext cx="38197" cy="28646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1 w 4"/>
                <a:gd name="T5" fmla="*/ 3 h 3"/>
                <a:gd name="T6" fmla="*/ 1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gray">
            <a:xfrm>
              <a:off x="8891469" y="3681082"/>
              <a:ext cx="148014" cy="735283"/>
            </a:xfrm>
            <a:custGeom>
              <a:avLst/>
              <a:gdLst>
                <a:gd name="T0" fmla="*/ 0 w 31"/>
                <a:gd name="T1" fmla="*/ 15 h 154"/>
                <a:gd name="T2" fmla="*/ 0 w 31"/>
                <a:gd name="T3" fmla="*/ 154 h 154"/>
                <a:gd name="T4" fmla="*/ 18 w 31"/>
                <a:gd name="T5" fmla="*/ 67 h 154"/>
                <a:gd name="T6" fmla="*/ 31 w 31"/>
                <a:gd name="T7" fmla="*/ 6 h 154"/>
                <a:gd name="T8" fmla="*/ 30 w 31"/>
                <a:gd name="T9" fmla="*/ 0 h 154"/>
                <a:gd name="T10" fmla="*/ 0 w 31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4">
                  <a:moveTo>
                    <a:pt x="0" y="15"/>
                  </a:moveTo>
                  <a:lnTo>
                    <a:pt x="0" y="154"/>
                  </a:lnTo>
                  <a:lnTo>
                    <a:pt x="18" y="67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gray">
            <a:xfrm>
              <a:off x="8748232" y="3681082"/>
              <a:ext cx="143237" cy="735283"/>
            </a:xfrm>
            <a:custGeom>
              <a:avLst/>
              <a:gdLst>
                <a:gd name="T0" fmla="*/ 30 w 30"/>
                <a:gd name="T1" fmla="*/ 15 h 154"/>
                <a:gd name="T2" fmla="*/ 30 w 30"/>
                <a:gd name="T3" fmla="*/ 154 h 154"/>
                <a:gd name="T4" fmla="*/ 13 w 30"/>
                <a:gd name="T5" fmla="*/ 71 h 154"/>
                <a:gd name="T6" fmla="*/ 0 w 30"/>
                <a:gd name="T7" fmla="*/ 6 h 154"/>
                <a:gd name="T8" fmla="*/ 2 w 30"/>
                <a:gd name="T9" fmla="*/ 0 h 154"/>
                <a:gd name="T10" fmla="*/ 30 w 30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4">
                  <a:moveTo>
                    <a:pt x="30" y="15"/>
                  </a:moveTo>
                  <a:lnTo>
                    <a:pt x="30" y="154"/>
                  </a:lnTo>
                  <a:lnTo>
                    <a:pt x="13" y="71"/>
                  </a:lnTo>
                  <a:lnTo>
                    <a:pt x="0" y="6"/>
                  </a:lnTo>
                  <a:lnTo>
                    <a:pt x="2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gray">
            <a:xfrm>
              <a:off x="8757780" y="3638111"/>
              <a:ext cx="133686" cy="186210"/>
            </a:xfrm>
            <a:custGeom>
              <a:avLst/>
              <a:gdLst>
                <a:gd name="T0" fmla="*/ 28 w 28"/>
                <a:gd name="T1" fmla="*/ 24 h 39"/>
                <a:gd name="T2" fmla="*/ 5 w 28"/>
                <a:gd name="T3" fmla="*/ 0 h 39"/>
                <a:gd name="T4" fmla="*/ 0 w 28"/>
                <a:gd name="T5" fmla="*/ 9 h 39"/>
                <a:gd name="T6" fmla="*/ 7 w 28"/>
                <a:gd name="T7" fmla="*/ 39 h 39"/>
                <a:gd name="T8" fmla="*/ 22 w 28"/>
                <a:gd name="T9" fmla="*/ 22 h 39"/>
                <a:gd name="T10" fmla="*/ 28 w 28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8" y="24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39"/>
                  </a:lnTo>
                  <a:lnTo>
                    <a:pt x="22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gray">
            <a:xfrm>
              <a:off x="8891469" y="3638111"/>
              <a:ext cx="143237" cy="186210"/>
            </a:xfrm>
            <a:custGeom>
              <a:avLst/>
              <a:gdLst>
                <a:gd name="T0" fmla="*/ 0 w 30"/>
                <a:gd name="T1" fmla="*/ 24 h 39"/>
                <a:gd name="T2" fmla="*/ 24 w 30"/>
                <a:gd name="T3" fmla="*/ 0 h 39"/>
                <a:gd name="T4" fmla="*/ 30 w 30"/>
                <a:gd name="T5" fmla="*/ 9 h 39"/>
                <a:gd name="T6" fmla="*/ 22 w 30"/>
                <a:gd name="T7" fmla="*/ 39 h 39"/>
                <a:gd name="T8" fmla="*/ 7 w 30"/>
                <a:gd name="T9" fmla="*/ 22 h 39"/>
                <a:gd name="T10" fmla="*/ 0 w 30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9">
                  <a:moveTo>
                    <a:pt x="0" y="24"/>
                  </a:moveTo>
                  <a:lnTo>
                    <a:pt x="24" y="0"/>
                  </a:lnTo>
                  <a:lnTo>
                    <a:pt x="30" y="9"/>
                  </a:lnTo>
                  <a:lnTo>
                    <a:pt x="22" y="39"/>
                  </a:lnTo>
                  <a:lnTo>
                    <a:pt x="7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gray">
            <a:xfrm>
              <a:off x="8853272" y="3743151"/>
              <a:ext cx="81168" cy="62072"/>
            </a:xfrm>
            <a:custGeom>
              <a:avLst/>
              <a:gdLst>
                <a:gd name="T0" fmla="*/ 2 w 17"/>
                <a:gd name="T1" fmla="*/ 0 h 13"/>
                <a:gd name="T2" fmla="*/ 0 w 17"/>
                <a:gd name="T3" fmla="*/ 2 h 13"/>
                <a:gd name="T4" fmla="*/ 4 w 17"/>
                <a:gd name="T5" fmla="*/ 13 h 13"/>
                <a:gd name="T6" fmla="*/ 11 w 17"/>
                <a:gd name="T7" fmla="*/ 13 h 13"/>
                <a:gd name="T8" fmla="*/ 17 w 17"/>
                <a:gd name="T9" fmla="*/ 2 h 13"/>
                <a:gd name="T10" fmla="*/ 15 w 17"/>
                <a:gd name="T11" fmla="*/ 0 h 13"/>
                <a:gd name="T12" fmla="*/ 2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0" y="2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gray">
            <a:xfrm>
              <a:off x="8853272" y="3805221"/>
              <a:ext cx="62072" cy="611144"/>
            </a:xfrm>
            <a:custGeom>
              <a:avLst/>
              <a:gdLst>
                <a:gd name="T0" fmla="*/ 4 w 13"/>
                <a:gd name="T1" fmla="*/ 0 h 128"/>
                <a:gd name="T2" fmla="*/ 0 w 13"/>
                <a:gd name="T3" fmla="*/ 110 h 128"/>
                <a:gd name="T4" fmla="*/ 8 w 13"/>
                <a:gd name="T5" fmla="*/ 128 h 128"/>
                <a:gd name="T6" fmla="*/ 13 w 13"/>
                <a:gd name="T7" fmla="*/ 117 h 128"/>
                <a:gd name="T8" fmla="*/ 11 w 13"/>
                <a:gd name="T9" fmla="*/ 0 h 128"/>
                <a:gd name="T10" fmla="*/ 4 w 1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8">
                  <a:moveTo>
                    <a:pt x="4" y="0"/>
                  </a:moveTo>
                  <a:lnTo>
                    <a:pt x="0" y="110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gray">
            <a:xfrm>
              <a:off x="8891469" y="3676308"/>
              <a:ext cx="229178" cy="783027"/>
            </a:xfrm>
            <a:custGeom>
              <a:avLst/>
              <a:gdLst>
                <a:gd name="T0" fmla="*/ 26 w 26"/>
                <a:gd name="T1" fmla="*/ 8 h 89"/>
                <a:gd name="T2" fmla="*/ 22 w 26"/>
                <a:gd name="T3" fmla="*/ 12 h 89"/>
                <a:gd name="T4" fmla="*/ 25 w 26"/>
                <a:gd name="T5" fmla="*/ 14 h 89"/>
                <a:gd name="T6" fmla="*/ 0 w 26"/>
                <a:gd name="T7" fmla="*/ 89 h 89"/>
                <a:gd name="T8" fmla="*/ 0 w 26"/>
                <a:gd name="T9" fmla="*/ 82 h 89"/>
                <a:gd name="T10" fmla="*/ 16 w 26"/>
                <a:gd name="T11" fmla="*/ 0 h 89"/>
                <a:gd name="T12" fmla="*/ 26 w 26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8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36"/>
                    <a:pt x="0" y="89"/>
                    <a:pt x="0" y="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62"/>
                    <a:pt x="16" y="0"/>
                    <a:pt x="16" y="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gray">
            <a:xfrm>
              <a:off x="8251678" y="4593022"/>
              <a:ext cx="229178" cy="496554"/>
            </a:xfrm>
            <a:custGeom>
              <a:avLst/>
              <a:gdLst>
                <a:gd name="T0" fmla="*/ 3 w 26"/>
                <a:gd name="T1" fmla="*/ 20 h 56"/>
                <a:gd name="T2" fmla="*/ 3 w 26"/>
                <a:gd name="T3" fmla="*/ 43 h 56"/>
                <a:gd name="T4" fmla="*/ 8 w 26"/>
                <a:gd name="T5" fmla="*/ 47 h 56"/>
                <a:gd name="T6" fmla="*/ 13 w 26"/>
                <a:gd name="T7" fmla="*/ 52 h 56"/>
                <a:gd name="T8" fmla="*/ 18 w 26"/>
                <a:gd name="T9" fmla="*/ 55 h 56"/>
                <a:gd name="T10" fmla="*/ 18 w 26"/>
                <a:gd name="T11" fmla="*/ 50 h 56"/>
                <a:gd name="T12" fmla="*/ 20 w 26"/>
                <a:gd name="T13" fmla="*/ 45 h 56"/>
                <a:gd name="T14" fmla="*/ 20 w 26"/>
                <a:gd name="T15" fmla="*/ 39 h 56"/>
                <a:gd name="T16" fmla="*/ 26 w 26"/>
                <a:gd name="T17" fmla="*/ 41 h 56"/>
                <a:gd name="T18" fmla="*/ 20 w 26"/>
                <a:gd name="T19" fmla="*/ 26 h 56"/>
                <a:gd name="T20" fmla="*/ 19 w 26"/>
                <a:gd name="T21" fmla="*/ 24 h 56"/>
                <a:gd name="T22" fmla="*/ 21 w 26"/>
                <a:gd name="T23" fmla="*/ 0 h 56"/>
                <a:gd name="T24" fmla="*/ 4 w 26"/>
                <a:gd name="T25" fmla="*/ 5 h 56"/>
                <a:gd name="T26" fmla="*/ 3 w 26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6">
                  <a:moveTo>
                    <a:pt x="3" y="20"/>
                  </a:moveTo>
                  <a:cubicBezTo>
                    <a:pt x="0" y="30"/>
                    <a:pt x="1" y="34"/>
                    <a:pt x="3" y="43"/>
                  </a:cubicBezTo>
                  <a:cubicBezTo>
                    <a:pt x="5" y="49"/>
                    <a:pt x="7" y="50"/>
                    <a:pt x="8" y="47"/>
                  </a:cubicBezTo>
                  <a:cubicBezTo>
                    <a:pt x="8" y="53"/>
                    <a:pt x="13" y="56"/>
                    <a:pt x="13" y="52"/>
                  </a:cubicBezTo>
                  <a:cubicBezTo>
                    <a:pt x="14" y="53"/>
                    <a:pt x="16" y="55"/>
                    <a:pt x="18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20" y="50"/>
                    <a:pt x="22" y="49"/>
                    <a:pt x="20" y="45"/>
                  </a:cubicBezTo>
                  <a:cubicBezTo>
                    <a:pt x="19" y="42"/>
                    <a:pt x="20" y="39"/>
                    <a:pt x="20" y="39"/>
                  </a:cubicBezTo>
                  <a:cubicBezTo>
                    <a:pt x="22" y="42"/>
                    <a:pt x="25" y="43"/>
                    <a:pt x="26" y="41"/>
                  </a:cubicBezTo>
                  <a:cubicBezTo>
                    <a:pt x="24" y="37"/>
                    <a:pt x="23" y="31"/>
                    <a:pt x="20" y="26"/>
                  </a:cubicBezTo>
                  <a:cubicBezTo>
                    <a:pt x="20" y="25"/>
                    <a:pt x="19" y="24"/>
                    <a:pt x="19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1 w 27"/>
                <a:gd name="T1" fmla="*/ 12 h 26"/>
                <a:gd name="T2" fmla="*/ 15 w 27"/>
                <a:gd name="T3" fmla="*/ 1 h 26"/>
                <a:gd name="T4" fmla="*/ 26 w 27"/>
                <a:gd name="T5" fmla="*/ 15 h 26"/>
                <a:gd name="T6" fmla="*/ 12 w 27"/>
                <a:gd name="T7" fmla="*/ 26 h 26"/>
                <a:gd name="T8" fmla="*/ 1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2"/>
                  </a:move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gray">
            <a:xfrm>
              <a:off x="8261226" y="4239705"/>
              <a:ext cx="248277" cy="434487"/>
            </a:xfrm>
            <a:custGeom>
              <a:avLst/>
              <a:gdLst>
                <a:gd name="T0" fmla="*/ 0 w 52"/>
                <a:gd name="T1" fmla="*/ 87 h 91"/>
                <a:gd name="T2" fmla="*/ 39 w 52"/>
                <a:gd name="T3" fmla="*/ 91 h 91"/>
                <a:gd name="T4" fmla="*/ 52 w 52"/>
                <a:gd name="T5" fmla="*/ 6 h 91"/>
                <a:gd name="T6" fmla="*/ 5 w 52"/>
                <a:gd name="T7" fmla="*/ 0 h 91"/>
                <a:gd name="T8" fmla="*/ 0 w 52"/>
                <a:gd name="T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">
                  <a:moveTo>
                    <a:pt x="0" y="87"/>
                  </a:moveTo>
                  <a:lnTo>
                    <a:pt x="39" y="91"/>
                  </a:lnTo>
                  <a:lnTo>
                    <a:pt x="52" y="6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gray">
            <a:xfrm>
              <a:off x="8261226" y="4655094"/>
              <a:ext cx="176660" cy="71620"/>
            </a:xfrm>
            <a:custGeom>
              <a:avLst/>
              <a:gdLst>
                <a:gd name="T0" fmla="*/ 0 w 37"/>
                <a:gd name="T1" fmla="*/ 11 h 15"/>
                <a:gd name="T2" fmla="*/ 37 w 37"/>
                <a:gd name="T3" fmla="*/ 15 h 15"/>
                <a:gd name="T4" fmla="*/ 37 w 37"/>
                <a:gd name="T5" fmla="*/ 4 h 15"/>
                <a:gd name="T6" fmla="*/ 0 w 37"/>
                <a:gd name="T7" fmla="*/ 0 h 15"/>
                <a:gd name="T8" fmla="*/ 0 w 37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1"/>
                  </a:moveTo>
                  <a:lnTo>
                    <a:pt x="37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gray">
            <a:xfrm>
              <a:off x="8667061" y="3676308"/>
              <a:ext cx="224404" cy="783027"/>
            </a:xfrm>
            <a:custGeom>
              <a:avLst/>
              <a:gdLst>
                <a:gd name="T0" fmla="*/ 0 w 25"/>
                <a:gd name="T1" fmla="*/ 8 h 89"/>
                <a:gd name="T2" fmla="*/ 4 w 25"/>
                <a:gd name="T3" fmla="*/ 12 h 89"/>
                <a:gd name="T4" fmla="*/ 1 w 25"/>
                <a:gd name="T5" fmla="*/ 14 h 89"/>
                <a:gd name="T6" fmla="*/ 25 w 25"/>
                <a:gd name="T7" fmla="*/ 89 h 89"/>
                <a:gd name="T8" fmla="*/ 25 w 25"/>
                <a:gd name="T9" fmla="*/ 82 h 89"/>
                <a:gd name="T10" fmla="*/ 10 w 25"/>
                <a:gd name="T11" fmla="*/ 0 h 89"/>
                <a:gd name="T12" fmla="*/ 0 w 25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9">
                  <a:moveTo>
                    <a:pt x="0" y="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36"/>
                    <a:pt x="25" y="89"/>
                    <a:pt x="25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2" y="63"/>
                    <a:pt x="10" y="0"/>
                    <a:pt x="1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gray">
            <a:xfrm>
              <a:off x="8581120" y="4707612"/>
              <a:ext cx="639790" cy="229178"/>
            </a:xfrm>
            <a:custGeom>
              <a:avLst/>
              <a:gdLst>
                <a:gd name="T0" fmla="*/ 0 w 134"/>
                <a:gd name="T1" fmla="*/ 35 h 48"/>
                <a:gd name="T2" fmla="*/ 63 w 134"/>
                <a:gd name="T3" fmla="*/ 35 h 48"/>
                <a:gd name="T4" fmla="*/ 65 w 134"/>
                <a:gd name="T5" fmla="*/ 0 h 48"/>
                <a:gd name="T6" fmla="*/ 68 w 134"/>
                <a:gd name="T7" fmla="*/ 35 h 48"/>
                <a:gd name="T8" fmla="*/ 134 w 134"/>
                <a:gd name="T9" fmla="*/ 35 h 48"/>
                <a:gd name="T10" fmla="*/ 134 w 134"/>
                <a:gd name="T11" fmla="*/ 41 h 48"/>
                <a:gd name="T12" fmla="*/ 68 w 134"/>
                <a:gd name="T13" fmla="*/ 45 h 48"/>
                <a:gd name="T14" fmla="*/ 65 w 134"/>
                <a:gd name="T15" fmla="*/ 35 h 48"/>
                <a:gd name="T16" fmla="*/ 61 w 134"/>
                <a:gd name="T17" fmla="*/ 45 h 48"/>
                <a:gd name="T18" fmla="*/ 1 w 134"/>
                <a:gd name="T19" fmla="*/ 48 h 48"/>
                <a:gd name="T20" fmla="*/ 0 w 134"/>
                <a:gd name="T2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8">
                  <a:moveTo>
                    <a:pt x="0" y="35"/>
                  </a:moveTo>
                  <a:lnTo>
                    <a:pt x="63" y="35"/>
                  </a:lnTo>
                  <a:lnTo>
                    <a:pt x="65" y="0"/>
                  </a:lnTo>
                  <a:lnTo>
                    <a:pt x="68" y="35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68" y="45"/>
                  </a:lnTo>
                  <a:lnTo>
                    <a:pt x="65" y="35"/>
                  </a:lnTo>
                  <a:lnTo>
                    <a:pt x="61" y="45"/>
                  </a:lnTo>
                  <a:lnTo>
                    <a:pt x="1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gray">
            <a:xfrm>
              <a:off x="8881918" y="4435463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34"/>
            <p:cNvSpPr>
              <a:spLocks noChangeArrowheads="1"/>
            </p:cNvSpPr>
            <p:nvPr/>
          </p:nvSpPr>
          <p:spPr bwMode="gray">
            <a:xfrm>
              <a:off x="8881918" y="4631219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gray">
            <a:xfrm>
              <a:off x="8977410" y="3337316"/>
              <a:ext cx="90718" cy="8116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9 h 9"/>
                <a:gd name="T4" fmla="*/ 10 w 10"/>
                <a:gd name="T5" fmla="*/ 3 h 9"/>
                <a:gd name="T6" fmla="*/ 6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8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gray">
            <a:xfrm>
              <a:off x="8977410" y="3337316"/>
              <a:ext cx="81168" cy="8116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9 h 9"/>
                <a:gd name="T4" fmla="*/ 9 w 9"/>
                <a:gd name="T5" fmla="*/ 2 h 9"/>
                <a:gd name="T6" fmla="*/ 6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8"/>
                    <a:pt x="9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266" r:id="rId2"/>
    <p:sldLayoutId id="2147484240" r:id="rId3"/>
    <p:sldLayoutId id="2147484241" r:id="rId4"/>
    <p:sldLayoutId id="214748447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463" r:id="rId12"/>
    <p:sldLayoutId id="2147484475" r:id="rId13"/>
    <p:sldLayoutId id="2147484299" r:id="rId1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34.jp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jpg"/><Relationship Id="rId3" Type="http://schemas.openxmlformats.org/officeDocument/2006/relationships/image" Target="../media/image48.png"/><Relationship Id="rId7" Type="http://schemas.openxmlformats.org/officeDocument/2006/relationships/image" Target="../media/image54.jp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11" Type="http://schemas.openxmlformats.org/officeDocument/2006/relationships/image" Target="../media/image37.jpg"/><Relationship Id="rId5" Type="http://schemas.openxmlformats.org/officeDocument/2006/relationships/image" Target="../media/image52.jpg"/><Relationship Id="rId10" Type="http://schemas.openxmlformats.org/officeDocument/2006/relationships/image" Target="../media/image57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mailto:info@appimpact.ba" TargetMode="Externa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7119" y="4073326"/>
            <a:ext cx="11016123" cy="1440160"/>
          </a:xfrm>
        </p:spPr>
        <p:txBody>
          <a:bodyPr/>
          <a:lstStyle/>
          <a:p>
            <a:r>
              <a:rPr lang="en-GB" sz="4400" dirty="0" err="1"/>
              <a:t>Blockchain</a:t>
            </a:r>
            <a:r>
              <a:rPr lang="en-GB" sz="4400" dirty="0"/>
              <a:t>: </a:t>
            </a:r>
            <a:r>
              <a:rPr lang="en-GB" sz="4400" dirty="0" err="1"/>
              <a:t>kako</a:t>
            </a:r>
            <a:r>
              <a:rPr lang="en-GB" sz="4400" dirty="0"/>
              <a:t> </a:t>
            </a:r>
            <a:r>
              <a:rPr lang="en-GB" sz="4400" dirty="0" err="1"/>
              <a:t>funkcioniše</a:t>
            </a:r>
            <a:r>
              <a:rPr lang="en-GB" sz="4400" dirty="0"/>
              <a:t> </a:t>
            </a:r>
            <a:r>
              <a:rPr lang="en-GB" sz="4400" dirty="0" err="1"/>
              <a:t>i</a:t>
            </a:r>
            <a:r>
              <a:rPr lang="en-GB" sz="4400" dirty="0"/>
              <a:t> </a:t>
            </a:r>
            <a:r>
              <a:rPr lang="en-GB" sz="4400" dirty="0" err="1"/>
              <a:t>zašto</a:t>
            </a:r>
            <a:r>
              <a:rPr lang="en-GB" sz="4400" dirty="0"/>
              <a:t> je </a:t>
            </a:r>
            <a:r>
              <a:rPr lang="en-GB" sz="4400" dirty="0" err="1"/>
              <a:t>tako</a:t>
            </a:r>
            <a:r>
              <a:rPr lang="en-GB" sz="4400" dirty="0"/>
              <a:t> </a:t>
            </a:r>
            <a:r>
              <a:rPr lang="en-GB" sz="4400" dirty="0" err="1"/>
              <a:t>važan</a:t>
            </a:r>
            <a:r>
              <a:rPr lang="en-GB" sz="4400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7119" y="5657502"/>
            <a:ext cx="6120680" cy="1008112"/>
          </a:xfrm>
        </p:spPr>
        <p:txBody>
          <a:bodyPr/>
          <a:lstStyle/>
          <a:p>
            <a:r>
              <a:rPr lang="en-US" dirty="0" err="1" smtClean="0"/>
              <a:t>Emin</a:t>
            </a:r>
            <a:r>
              <a:rPr lang="en-US" dirty="0" smtClean="0"/>
              <a:t> </a:t>
            </a:r>
            <a:r>
              <a:rPr lang="en-US" dirty="0" err="1" smtClean="0"/>
              <a:t>Šehić</a:t>
            </a:r>
            <a:endParaRPr lang="en-US" dirty="0"/>
          </a:p>
          <a:p>
            <a:r>
              <a:rPr lang="en-US" dirty="0" smtClean="0"/>
              <a:t>Software Development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93701" y="2777182"/>
            <a:ext cx="4248472" cy="1152128"/>
          </a:xfrm>
        </p:spPr>
        <p:txBody>
          <a:bodyPr/>
          <a:lstStyle/>
          <a:p>
            <a:r>
              <a:rPr lang="en-US" sz="6600" dirty="0" err="1" smtClean="0"/>
              <a:t>Rješenje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47" y="1451002"/>
            <a:ext cx="4092520" cy="40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>
            <a:spLocks noGrp="1"/>
          </p:cNvSpPr>
          <p:nvPr>
            <p:ph type="title"/>
          </p:nvPr>
        </p:nvSpPr>
        <p:spPr>
          <a:xfrm>
            <a:off x="708207" y="1815103"/>
            <a:ext cx="1268857" cy="430496"/>
          </a:xfrm>
        </p:spPr>
        <p:txBody>
          <a:bodyPr/>
          <a:lstStyle/>
          <a:p>
            <a:r>
              <a:rPr lang="en-US" sz="2400" dirty="0" err="1" smtClean="0"/>
              <a:t>Entitet</a:t>
            </a:r>
            <a:r>
              <a:rPr lang="en-US" sz="2400" dirty="0" smtClean="0"/>
              <a:t> 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541284"/>
            <a:ext cx="1303444" cy="1303444"/>
          </a:xfrm>
          <a:prstGeom prst="rect">
            <a:avLst/>
          </a:prstGeom>
        </p:spPr>
      </p:pic>
      <p:sp>
        <p:nvSpPr>
          <p:cNvPr id="7" name="Title 16"/>
          <p:cNvSpPr txBox="1">
            <a:spLocks/>
          </p:cNvSpPr>
          <p:nvPr/>
        </p:nvSpPr>
        <p:spPr>
          <a:xfrm>
            <a:off x="742793" y="4624260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C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7" y="3350441"/>
            <a:ext cx="1303444" cy="1303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69" y="1800730"/>
            <a:ext cx="1303445" cy="1311228"/>
          </a:xfrm>
          <a:prstGeom prst="rect">
            <a:avLst/>
          </a:prstGeom>
        </p:spPr>
      </p:pic>
      <p:sp>
        <p:nvSpPr>
          <p:cNvPr id="10" name="Title 16"/>
          <p:cNvSpPr txBox="1">
            <a:spLocks/>
          </p:cNvSpPr>
          <p:nvPr/>
        </p:nvSpPr>
        <p:spPr>
          <a:xfrm>
            <a:off x="10141256" y="3078001"/>
            <a:ext cx="1303443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D</a:t>
            </a:r>
            <a:endParaRPr lang="en-GB" sz="2400" dirty="0"/>
          </a:p>
        </p:txBody>
      </p:sp>
      <p:sp>
        <p:nvSpPr>
          <p:cNvPr id="11" name="Title 16"/>
          <p:cNvSpPr txBox="1">
            <a:spLocks/>
          </p:cNvSpPr>
          <p:nvPr/>
        </p:nvSpPr>
        <p:spPr>
          <a:xfrm>
            <a:off x="5492677" y="5025131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E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91" y="3751312"/>
            <a:ext cx="1303444" cy="13034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90" y="208989"/>
            <a:ext cx="1303445" cy="1311228"/>
          </a:xfrm>
          <a:prstGeom prst="rect">
            <a:avLst/>
          </a:prstGeom>
        </p:spPr>
      </p:pic>
      <p:sp>
        <p:nvSpPr>
          <p:cNvPr id="14" name="Title 16"/>
          <p:cNvSpPr txBox="1">
            <a:spLocks/>
          </p:cNvSpPr>
          <p:nvPr/>
        </p:nvSpPr>
        <p:spPr>
          <a:xfrm>
            <a:off x="7620977" y="1486260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F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05" y="1374737"/>
            <a:ext cx="1303445" cy="1311228"/>
          </a:xfrm>
          <a:prstGeom prst="rect">
            <a:avLst/>
          </a:prstGeom>
        </p:spPr>
      </p:pic>
      <p:sp>
        <p:nvSpPr>
          <p:cNvPr id="18" name="Title 16"/>
          <p:cNvSpPr txBox="1">
            <a:spLocks/>
          </p:cNvSpPr>
          <p:nvPr/>
        </p:nvSpPr>
        <p:spPr>
          <a:xfrm>
            <a:off x="4143781" y="2685965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B</a:t>
            </a:r>
            <a:endParaRPr lang="en-GB" sz="2400" dirty="0"/>
          </a:p>
        </p:txBody>
      </p:sp>
      <p:cxnSp>
        <p:nvCxnSpPr>
          <p:cNvPr id="19" name="Straight Arrow Connector 18"/>
          <p:cNvCxnSpPr>
            <a:stCxn id="5" idx="3"/>
            <a:endCxn id="17" idx="1"/>
          </p:cNvCxnSpPr>
          <p:nvPr/>
        </p:nvCxnSpPr>
        <p:spPr>
          <a:xfrm>
            <a:off x="1977065" y="1193006"/>
            <a:ext cx="2152940" cy="83734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42636" y="2314161"/>
            <a:ext cx="34585" cy="9299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  <a:endCxn id="8" idx="3"/>
          </p:cNvCxnSpPr>
          <p:nvPr/>
        </p:nvCxnSpPr>
        <p:spPr>
          <a:xfrm flipH="1">
            <a:off x="2011651" y="2901213"/>
            <a:ext cx="2132130" cy="11009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17" idx="3"/>
          </p:cNvCxnSpPr>
          <p:nvPr/>
        </p:nvCxnSpPr>
        <p:spPr>
          <a:xfrm flipH="1">
            <a:off x="5433450" y="864603"/>
            <a:ext cx="2152940" cy="11657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3"/>
          </p:cNvCxnSpPr>
          <p:nvPr/>
        </p:nvCxnSpPr>
        <p:spPr>
          <a:xfrm flipH="1">
            <a:off x="6761535" y="2794036"/>
            <a:ext cx="3345134" cy="16089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1"/>
            <a:endCxn id="18" idx="2"/>
          </p:cNvCxnSpPr>
          <p:nvPr/>
        </p:nvCxnSpPr>
        <p:spPr>
          <a:xfrm flipH="1" flipV="1">
            <a:off x="4778210" y="3116461"/>
            <a:ext cx="679881" cy="12865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</p:cNvCxnSpPr>
          <p:nvPr/>
        </p:nvCxnSpPr>
        <p:spPr>
          <a:xfrm>
            <a:off x="8889835" y="864603"/>
            <a:ext cx="1260139" cy="11657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 bwMode="auto">
          <a:xfrm>
            <a:off x="1977064" y="142514"/>
            <a:ext cx="1072821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2056873" y="4112388"/>
            <a:ext cx="113702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5062889" y="366287"/>
            <a:ext cx="1083339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9028499" y="180053"/>
            <a:ext cx="1078170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6761533" y="4556122"/>
            <a:ext cx="111288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1114780" y="1800730"/>
            <a:ext cx="112018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1114780" y="2313939"/>
            <a:ext cx="1109305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766130" y="5092493"/>
            <a:ext cx="1108290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9028499" y="703878"/>
            <a:ext cx="1078170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5062890" y="875327"/>
            <a:ext cx="1083338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977064" y="644126"/>
            <a:ext cx="1072821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056874" y="4624260"/>
            <a:ext cx="1137026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975141" y="1136563"/>
            <a:ext cx="1072821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056873" y="5139224"/>
            <a:ext cx="113702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5030971" y="1362125"/>
            <a:ext cx="113702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9004229" y="1231554"/>
            <a:ext cx="113702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6768592" y="5603299"/>
            <a:ext cx="113702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11100918" y="2827148"/>
            <a:ext cx="1137027" cy="4312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</a:t>
            </a:r>
            <a:r>
              <a:rPr lang="en-US" sz="16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endParaRPr lang="en-GB" sz="16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4" y="4874177"/>
            <a:ext cx="1889515" cy="188951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5406">
            <a:off x="9519904" y="3989238"/>
            <a:ext cx="1042893" cy="104289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877">
            <a:off x="10453756" y="4133901"/>
            <a:ext cx="842485" cy="84248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350" y="4960320"/>
            <a:ext cx="980728" cy="980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6" y="63029"/>
            <a:ext cx="1164781" cy="13022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0" y="2771494"/>
            <a:ext cx="1164781" cy="13022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58" y="896942"/>
            <a:ext cx="1164781" cy="13022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21" y="-65549"/>
            <a:ext cx="1164781" cy="13022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77" y="3282764"/>
            <a:ext cx="1164781" cy="130222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58" y="1430238"/>
            <a:ext cx="1164781" cy="13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7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4" grpId="0"/>
      <p:bldP spid="18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3508653"/>
          </a:xfrm>
        </p:spPr>
        <p:txBody>
          <a:bodyPr/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napad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kompromitovati</a:t>
            </a:r>
            <a:r>
              <a:rPr lang="en-US" dirty="0" smtClean="0"/>
              <a:t> </a:t>
            </a:r>
            <a:r>
              <a:rPr lang="en-US" dirty="0" err="1" smtClean="0"/>
              <a:t>većinu</a:t>
            </a:r>
            <a:r>
              <a:rPr lang="en-US" dirty="0" smtClean="0"/>
              <a:t> </a:t>
            </a:r>
            <a:r>
              <a:rPr lang="en-US" dirty="0" err="1" smtClean="0"/>
              <a:t>čvorova</a:t>
            </a:r>
            <a:r>
              <a:rPr lang="en-US" dirty="0" smtClean="0"/>
              <a:t> – ne </a:t>
            </a:r>
            <a:r>
              <a:rPr lang="en-US" dirty="0" err="1" smtClean="0"/>
              <a:t>isplati</a:t>
            </a:r>
            <a:r>
              <a:rPr lang="en-US" dirty="0" smtClean="0"/>
              <a:t> se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otporan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padove</a:t>
            </a:r>
            <a:r>
              <a:rPr lang="en-US" dirty="0" smtClean="0"/>
              <a:t> –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vjerovatno</a:t>
            </a:r>
            <a:r>
              <a:rPr lang="en-US" dirty="0" smtClean="0"/>
              <a:t> da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čvorovi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da </a:t>
            </a:r>
            <a:r>
              <a:rPr lang="en-US" dirty="0" err="1" smtClean="0"/>
              <a:t>padnu</a:t>
            </a:r>
            <a:endParaRPr lang="en-US" dirty="0" smtClean="0"/>
          </a:p>
          <a:p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posrednika</a:t>
            </a:r>
            <a:r>
              <a:rPr lang="en-US" dirty="0" smtClean="0"/>
              <a:t> (</a:t>
            </a:r>
            <a:r>
              <a:rPr lang="en-US" dirty="0" err="1" smtClean="0"/>
              <a:t>treće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međusobnog</a:t>
            </a:r>
            <a:r>
              <a:rPr lang="en-US" dirty="0" smtClean="0"/>
              <a:t> </a:t>
            </a:r>
            <a:r>
              <a:rPr lang="en-US" dirty="0" err="1" smtClean="0"/>
              <a:t>povjerenja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ledger – </a:t>
            </a:r>
            <a:r>
              <a:rPr lang="en-US" dirty="0" err="1" smtClean="0"/>
              <a:t>prednosti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22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2400657"/>
          </a:xfrm>
        </p:spPr>
        <p:txBody>
          <a:bodyPr/>
          <a:lstStyle/>
          <a:p>
            <a:r>
              <a:rPr lang="en-US" dirty="0" err="1" smtClean="0"/>
              <a:t>Povjerljivost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problem (</a:t>
            </a:r>
            <a:r>
              <a:rPr lang="en-US" dirty="0" err="1" smtClean="0"/>
              <a:t>pogotovo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public </a:t>
            </a:r>
            <a:r>
              <a:rPr lang="en-US" dirty="0" err="1" smtClean="0"/>
              <a:t>blockchain</a:t>
            </a:r>
            <a:r>
              <a:rPr lang="en-US" dirty="0" smtClean="0"/>
              <a:t>-a)</a:t>
            </a:r>
          </a:p>
          <a:p>
            <a:r>
              <a:rPr lang="en-US" dirty="0" err="1" smtClean="0"/>
              <a:t>Transakcije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sporije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centralizovanih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endParaRPr lang="en-US" dirty="0" smtClean="0"/>
          </a:p>
          <a:p>
            <a:r>
              <a:rPr lang="en-US" dirty="0" err="1" smtClean="0"/>
              <a:t>Skaliranje</a:t>
            </a:r>
            <a:r>
              <a:rPr lang="en-US" dirty="0" smtClean="0"/>
              <a:t> je </a:t>
            </a:r>
            <a:r>
              <a:rPr lang="en-US" dirty="0" err="1" smtClean="0"/>
              <a:t>lošije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centralizovanih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Nedostaci</a:t>
            </a:r>
            <a:r>
              <a:rPr lang="en-US" dirty="0" smtClean="0"/>
              <a:t>? </a:t>
            </a:r>
            <a:r>
              <a:rPr lang="en-US" dirty="0" err="1" smtClean="0"/>
              <a:t>Naravno</a:t>
            </a:r>
            <a:r>
              <a:rPr lang="en-US" dirty="0" smtClean="0"/>
              <a:t>, </a:t>
            </a:r>
            <a:r>
              <a:rPr lang="en-US" dirty="0" err="1" smtClean="0"/>
              <a:t>uvijek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5589" y="2525154"/>
            <a:ext cx="5184576" cy="1944216"/>
          </a:xfrm>
        </p:spPr>
        <p:txBody>
          <a:bodyPr/>
          <a:lstStyle/>
          <a:p>
            <a:r>
              <a:rPr lang="en-US" sz="6600" dirty="0" err="1" smtClean="0"/>
              <a:t>Kako</a:t>
            </a:r>
            <a:r>
              <a:rPr lang="en-US" sz="6600" dirty="0" smtClean="0"/>
              <a:t> je </a:t>
            </a:r>
            <a:r>
              <a:rPr lang="en-US" sz="6600" dirty="0" err="1" smtClean="0"/>
              <a:t>ovo</a:t>
            </a:r>
            <a:r>
              <a:rPr lang="en-US" sz="6600" dirty="0" smtClean="0"/>
              <a:t> </a:t>
            </a:r>
            <a:r>
              <a:rPr lang="en-US" sz="6600" dirty="0" err="1" smtClean="0"/>
              <a:t>moguće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62" y="1434814"/>
            <a:ext cx="3867089" cy="41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Heširanje</a:t>
            </a:r>
            <a:r>
              <a:rPr lang="en-US" dirty="0" smtClean="0"/>
              <a:t> (hashing)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818557" y="3252791"/>
            <a:ext cx="1080120" cy="541794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597" y="2830035"/>
            <a:ext cx="3012142" cy="13873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Blockchain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kako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funkcioniše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zašto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je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tako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važan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557512" y="2659348"/>
            <a:ext cx="3296336" cy="17286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ED973757A399E1AD9D1336489479F323FE3285C466EAE53C75FE74C04D441F78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22467" y="2830035"/>
            <a:ext cx="1907345" cy="13873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Algoritam</a:t>
            </a:r>
            <a:endParaRPr lang="en-US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{ }</a:t>
            </a:r>
            <a:endParaRPr lang="en-GB" sz="4000" b="1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253602" y="3252791"/>
            <a:ext cx="1080120" cy="541794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>
            <a:off x="5219529" y="2235306"/>
            <a:ext cx="1728192" cy="648072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19529" y="4245241"/>
            <a:ext cx="1728192" cy="648072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73847" y="1802772"/>
            <a:ext cx="3816424" cy="1423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Blockchain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kako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funkcioniše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zašto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je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tako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važan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76979" y="3857302"/>
            <a:ext cx="4032448" cy="1423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A9E1F851C32C2C291AAD6A2C8FA78ED0EF5FE775A6F4161EA805F1F096692F8D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73847" y="3857302"/>
            <a:ext cx="3816424" cy="1423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Blockchain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kako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funkcioniše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zašto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je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tako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važan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376980" y="1802772"/>
            <a:ext cx="4032448" cy="1423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ED973757A399E1AD9D1336489479F323FE3285C466EAE53C75FE74C04D441F78</a:t>
            </a:r>
            <a:endParaRPr lang="en-GB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GB" dirty="0" err="1"/>
              <a:t>Heširanje</a:t>
            </a:r>
            <a:r>
              <a:rPr lang="en-GB" dirty="0"/>
              <a:t> SHA-256 </a:t>
            </a:r>
            <a:r>
              <a:rPr lang="en-GB" dirty="0" err="1"/>
              <a:t>algoritmom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1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3508653"/>
          </a:xfrm>
        </p:spPr>
        <p:txBody>
          <a:bodyPr/>
          <a:lstStyle/>
          <a:p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pomoć</a:t>
            </a:r>
            <a:r>
              <a:rPr lang="en-GB" dirty="0"/>
              <a:t> </a:t>
            </a:r>
            <a:r>
              <a:rPr lang="en-GB" dirty="0" err="1"/>
              <a:t>heševa</a:t>
            </a:r>
            <a:r>
              <a:rPr lang="en-GB" dirty="0"/>
              <a:t> </a:t>
            </a:r>
            <a:r>
              <a:rPr lang="en-GB" dirty="0" err="1"/>
              <a:t>detektujemo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najmanju</a:t>
            </a:r>
            <a:r>
              <a:rPr lang="en-GB" dirty="0"/>
              <a:t> </a:t>
            </a:r>
            <a:r>
              <a:rPr lang="en-GB" dirty="0" err="1"/>
              <a:t>promjenu</a:t>
            </a:r>
            <a:r>
              <a:rPr lang="en-GB" dirty="0"/>
              <a:t> u </a:t>
            </a:r>
            <a:r>
              <a:rPr lang="en-GB" dirty="0" err="1"/>
              <a:t>nekom</a:t>
            </a:r>
            <a:r>
              <a:rPr lang="en-GB" dirty="0"/>
              <a:t> </a:t>
            </a:r>
            <a:r>
              <a:rPr lang="en-GB" dirty="0" err="1" smtClean="0"/>
              <a:t>tekstu</a:t>
            </a:r>
            <a:endParaRPr lang="en-GB" dirty="0" smtClean="0"/>
          </a:p>
          <a:p>
            <a:r>
              <a:rPr lang="en-US" dirty="0" err="1" smtClean="0"/>
              <a:t>Heširanje</a:t>
            </a:r>
            <a:r>
              <a:rPr lang="en-US" dirty="0" smtClean="0"/>
              <a:t> je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izvesti</a:t>
            </a:r>
            <a:endParaRPr lang="en-US" dirty="0"/>
          </a:p>
          <a:p>
            <a:r>
              <a:rPr lang="en-US" dirty="0" err="1" smtClean="0"/>
              <a:t>Provjera</a:t>
            </a:r>
            <a:r>
              <a:rPr lang="en-US" dirty="0" smtClean="0"/>
              <a:t> da li je </a:t>
            </a:r>
            <a:r>
              <a:rPr lang="en-US" dirty="0" err="1" smtClean="0"/>
              <a:t>došlo</a:t>
            </a:r>
            <a:r>
              <a:rPr lang="en-US" dirty="0" smtClean="0"/>
              <a:t> do </a:t>
            </a:r>
            <a:r>
              <a:rPr lang="en-US" dirty="0" err="1" smtClean="0"/>
              <a:t>promjene</a:t>
            </a:r>
            <a:r>
              <a:rPr lang="en-US" dirty="0" smtClean="0"/>
              <a:t> je </a:t>
            </a:r>
            <a:r>
              <a:rPr lang="en-US" dirty="0" err="1" smtClean="0"/>
              <a:t>lagana</a:t>
            </a:r>
            <a:endParaRPr lang="en-US" dirty="0" smtClean="0"/>
          </a:p>
          <a:p>
            <a:r>
              <a:rPr lang="en-US" dirty="0" smtClean="0"/>
              <a:t>S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ogađanje</a:t>
            </a:r>
            <a:r>
              <a:rPr lang="en-US" dirty="0" smtClean="0"/>
              <a:t> </a:t>
            </a:r>
            <a:r>
              <a:rPr lang="en-US" dirty="0" err="1" smtClean="0"/>
              <a:t>izvornog</a:t>
            </a:r>
            <a:r>
              <a:rPr lang="en-US" dirty="0" smtClean="0"/>
              <a:t> </a:t>
            </a:r>
            <a:r>
              <a:rPr lang="en-US" dirty="0" err="1" smtClean="0"/>
              <a:t>teksta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heša</a:t>
            </a:r>
            <a:r>
              <a:rPr lang="en-US" dirty="0" smtClean="0"/>
              <a:t> je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troši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procesorske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 err="1" smtClean="0"/>
              <a:t>Snaga</a:t>
            </a:r>
            <a:r>
              <a:rPr lang="en-US" dirty="0" smtClean="0"/>
              <a:t> </a:t>
            </a:r>
            <a:r>
              <a:rPr lang="en-US" dirty="0" err="1" smtClean="0"/>
              <a:t>heširanja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058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070978" y="1337023"/>
            <a:ext cx="2232248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66109" y="1337022"/>
            <a:ext cx="2232248" cy="21602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061240" y="1337023"/>
            <a:ext cx="2232248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38895" y="1710029"/>
            <a:ext cx="1096414" cy="51647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 -&gt; D</a:t>
            </a:r>
            <a:endParaRPr lang="en-GB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634026" y="1778757"/>
            <a:ext cx="1096414" cy="51647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629157" y="1716435"/>
            <a:ext cx="1096414" cy="51647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 -&gt; F</a:t>
            </a:r>
            <a:endParaRPr lang="en-GB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634026" y="2477079"/>
            <a:ext cx="1096414" cy="5164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2KJO8</a:t>
            </a:r>
            <a:endParaRPr lang="en-GB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623128" y="2477079"/>
            <a:ext cx="1096414" cy="5164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3T7ZU</a:t>
            </a:r>
            <a:endParaRPr lang="en-GB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3" name="Straight Arrow Connector 22"/>
          <p:cNvCxnSpPr>
            <a:stCxn id="20" idx="1"/>
            <a:endCxn id="8" idx="3"/>
          </p:cNvCxnSpPr>
          <p:nvPr/>
        </p:nvCxnSpPr>
        <p:spPr>
          <a:xfrm flipH="1" flipV="1">
            <a:off x="3303226" y="2417143"/>
            <a:ext cx="2330800" cy="31817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3"/>
          </p:cNvCxnSpPr>
          <p:nvPr/>
        </p:nvCxnSpPr>
        <p:spPr>
          <a:xfrm flipH="1" flipV="1">
            <a:off x="7298357" y="2417143"/>
            <a:ext cx="2324772" cy="318174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0978" y="4098915"/>
            <a:ext cx="10222510" cy="1315620"/>
          </a:xfrm>
        </p:spPr>
        <p:txBody>
          <a:bodyPr/>
          <a:lstStyle/>
          <a:p>
            <a:r>
              <a:rPr lang="en-US" dirty="0" err="1" smtClean="0"/>
              <a:t>Krajni</a:t>
            </a:r>
            <a:r>
              <a:rPr lang="en-US" dirty="0" smtClean="0"/>
              <a:t> </a:t>
            </a:r>
            <a:r>
              <a:rPr lang="en-US" dirty="0" err="1" smtClean="0"/>
              <a:t>desni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je </a:t>
            </a:r>
            <a:r>
              <a:rPr lang="en-US" dirty="0" err="1" smtClean="0"/>
              <a:t>zavisan</a:t>
            </a:r>
            <a:r>
              <a:rPr lang="en-US" dirty="0" smtClean="0"/>
              <a:t> od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prethodnih</a:t>
            </a:r>
            <a:r>
              <a:rPr lang="en-US" dirty="0" smtClean="0"/>
              <a:t> </a:t>
            </a:r>
            <a:r>
              <a:rPr lang="en-US" dirty="0" err="1" smtClean="0"/>
              <a:t>blokova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9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708207" y="1815103"/>
            <a:ext cx="1268857" cy="430496"/>
          </a:xfrm>
        </p:spPr>
        <p:txBody>
          <a:bodyPr/>
          <a:lstStyle/>
          <a:p>
            <a:r>
              <a:rPr lang="en-US" sz="2400" dirty="0" err="1" smtClean="0"/>
              <a:t>Entitet</a:t>
            </a:r>
            <a:r>
              <a:rPr lang="en-US" sz="2400" dirty="0" smtClean="0"/>
              <a:t> A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541284"/>
            <a:ext cx="1303444" cy="1303444"/>
          </a:xfrm>
          <a:prstGeom prst="rect">
            <a:avLst/>
          </a:prstGeom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742793" y="4624260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C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7" y="3350441"/>
            <a:ext cx="1303444" cy="13034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69" y="1800730"/>
            <a:ext cx="1303445" cy="1311228"/>
          </a:xfrm>
          <a:prstGeom prst="rect">
            <a:avLst/>
          </a:prstGeom>
        </p:spPr>
      </p:pic>
      <p:sp>
        <p:nvSpPr>
          <p:cNvPr id="14" name="Title 16"/>
          <p:cNvSpPr txBox="1">
            <a:spLocks/>
          </p:cNvSpPr>
          <p:nvPr/>
        </p:nvSpPr>
        <p:spPr>
          <a:xfrm>
            <a:off x="10141256" y="3078001"/>
            <a:ext cx="1303443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D</a:t>
            </a:r>
            <a:endParaRPr lang="en-GB" sz="2400" dirty="0"/>
          </a:p>
        </p:txBody>
      </p:sp>
      <p:sp>
        <p:nvSpPr>
          <p:cNvPr id="15" name="Title 16"/>
          <p:cNvSpPr txBox="1">
            <a:spLocks/>
          </p:cNvSpPr>
          <p:nvPr/>
        </p:nvSpPr>
        <p:spPr>
          <a:xfrm>
            <a:off x="5492677" y="5025131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E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91" y="3751312"/>
            <a:ext cx="1303444" cy="13034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90" y="208989"/>
            <a:ext cx="1303445" cy="1311228"/>
          </a:xfrm>
          <a:prstGeom prst="rect">
            <a:avLst/>
          </a:prstGeom>
        </p:spPr>
      </p:pic>
      <p:sp>
        <p:nvSpPr>
          <p:cNvPr id="18" name="Title 16"/>
          <p:cNvSpPr txBox="1">
            <a:spLocks/>
          </p:cNvSpPr>
          <p:nvPr/>
        </p:nvSpPr>
        <p:spPr>
          <a:xfrm>
            <a:off x="7620977" y="1486260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F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05" y="1374737"/>
            <a:ext cx="1303445" cy="1311228"/>
          </a:xfrm>
          <a:prstGeom prst="rect">
            <a:avLst/>
          </a:prstGeom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4143781" y="2685965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B</a:t>
            </a:r>
            <a:endParaRPr lang="en-GB" sz="2400" dirty="0"/>
          </a:p>
        </p:txBody>
      </p:sp>
      <p:cxnSp>
        <p:nvCxnSpPr>
          <p:cNvPr id="21" name="Straight Arrow Connector 20"/>
          <p:cNvCxnSpPr>
            <a:stCxn id="10" idx="3"/>
            <a:endCxn id="19" idx="1"/>
          </p:cNvCxnSpPr>
          <p:nvPr/>
        </p:nvCxnSpPr>
        <p:spPr>
          <a:xfrm>
            <a:off x="1977065" y="1193006"/>
            <a:ext cx="2152940" cy="83734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42636" y="2314161"/>
            <a:ext cx="34585" cy="9299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1"/>
            <a:endCxn id="12" idx="3"/>
          </p:cNvCxnSpPr>
          <p:nvPr/>
        </p:nvCxnSpPr>
        <p:spPr>
          <a:xfrm flipH="1">
            <a:off x="2011651" y="2901213"/>
            <a:ext cx="2132130" cy="11009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1"/>
            <a:endCxn id="19" idx="3"/>
          </p:cNvCxnSpPr>
          <p:nvPr/>
        </p:nvCxnSpPr>
        <p:spPr>
          <a:xfrm flipH="1">
            <a:off x="5433450" y="864603"/>
            <a:ext cx="2152940" cy="11657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3"/>
          </p:cNvCxnSpPr>
          <p:nvPr/>
        </p:nvCxnSpPr>
        <p:spPr>
          <a:xfrm flipH="1">
            <a:off x="6761535" y="2794036"/>
            <a:ext cx="3345134" cy="16089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1"/>
            <a:endCxn id="20" idx="2"/>
          </p:cNvCxnSpPr>
          <p:nvPr/>
        </p:nvCxnSpPr>
        <p:spPr>
          <a:xfrm flipH="1" flipV="1">
            <a:off x="4778210" y="3116461"/>
            <a:ext cx="679881" cy="12865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3"/>
          </p:cNvCxnSpPr>
          <p:nvPr/>
        </p:nvCxnSpPr>
        <p:spPr>
          <a:xfrm>
            <a:off x="8889835" y="864603"/>
            <a:ext cx="1260139" cy="11657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 bwMode="auto">
          <a:xfrm>
            <a:off x="2011649" y="53384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65378" y="123094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 -&gt; D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425369" y="2003595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79098" y="2073305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 -&gt; D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221230" y="5185934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4959" y="5255644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 -&gt; D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5378112" y="5519837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31841" y="5589547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 -&gt; D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8440774" y="138124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94503" y="207834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 -&gt; D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8750802" y="3496050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904531" y="3565760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A -&gt; D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10054246" y="3496050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07975" y="3565760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en-US" sz="1100" dirty="0" smtClean="0">
                <a:solidFill>
                  <a:schemeClr val="bg1"/>
                </a:solidFill>
              </a:rPr>
              <a:t> -&gt; C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207974" y="4065861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2KJO8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79" name="Straight Arrow Connector 78"/>
          <p:cNvCxnSpPr>
            <a:stCxn id="77" idx="1"/>
          </p:cNvCxnSpPr>
          <p:nvPr/>
        </p:nvCxnSpPr>
        <p:spPr>
          <a:xfrm flipH="1" flipV="1">
            <a:off x="9838226" y="4066135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 bwMode="auto">
          <a:xfrm>
            <a:off x="9764458" y="164267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918187" y="233977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en-US" sz="1100" dirty="0" smtClean="0">
                <a:solidFill>
                  <a:schemeClr val="bg1"/>
                </a:solidFill>
              </a:rPr>
              <a:t> -&gt; C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918186" y="734078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2KJO8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83" name="Straight Arrow Connector 82"/>
          <p:cNvCxnSpPr>
            <a:stCxn id="82" idx="1"/>
          </p:cNvCxnSpPr>
          <p:nvPr/>
        </p:nvCxnSpPr>
        <p:spPr>
          <a:xfrm flipH="1" flipV="1">
            <a:off x="9548438" y="734352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 bwMode="auto">
          <a:xfrm>
            <a:off x="6720100" y="5494507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73829" y="5564217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en-US" sz="1100" dirty="0" smtClean="0">
                <a:solidFill>
                  <a:schemeClr val="bg1"/>
                </a:solidFill>
              </a:rPr>
              <a:t> -&gt; C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73828" y="6064318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2KJO8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87" name="Straight Arrow Connector 86"/>
          <p:cNvCxnSpPr>
            <a:stCxn id="86" idx="1"/>
          </p:cNvCxnSpPr>
          <p:nvPr/>
        </p:nvCxnSpPr>
        <p:spPr>
          <a:xfrm flipH="1" flipV="1">
            <a:off x="6504080" y="6064592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 bwMode="auto">
          <a:xfrm>
            <a:off x="6761534" y="1989593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915263" y="2059303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en-US" sz="1100" dirty="0" smtClean="0">
                <a:solidFill>
                  <a:schemeClr val="bg1"/>
                </a:solidFill>
              </a:rPr>
              <a:t> -&gt; C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15262" y="2559404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2KJO8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91" name="Straight Arrow Connector 90"/>
          <p:cNvCxnSpPr>
            <a:stCxn id="90" idx="1"/>
          </p:cNvCxnSpPr>
          <p:nvPr/>
        </p:nvCxnSpPr>
        <p:spPr>
          <a:xfrm flipH="1" flipV="1">
            <a:off x="6545514" y="2559678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 bwMode="auto">
          <a:xfrm>
            <a:off x="3328567" y="25016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482296" y="94726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en-US" sz="1100" dirty="0" smtClean="0">
                <a:solidFill>
                  <a:schemeClr val="bg1"/>
                </a:solidFill>
              </a:rPr>
              <a:t> -&gt; C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82295" y="594827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2KJO8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95" name="Straight Arrow Connector 94"/>
          <p:cNvCxnSpPr>
            <a:stCxn id="94" idx="1"/>
          </p:cNvCxnSpPr>
          <p:nvPr/>
        </p:nvCxnSpPr>
        <p:spPr>
          <a:xfrm flipH="1" flipV="1">
            <a:off x="3112547" y="595101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 bwMode="auto">
          <a:xfrm>
            <a:off x="1510088" y="5188916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63817" y="5258626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D</a:t>
            </a:r>
            <a:r>
              <a:rPr lang="en-US" sz="1100" dirty="0" smtClean="0">
                <a:solidFill>
                  <a:schemeClr val="bg1"/>
                </a:solidFill>
              </a:rPr>
              <a:t> -&gt; C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63816" y="5758727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2KJO8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99" name="Straight Arrow Connector 98"/>
          <p:cNvCxnSpPr>
            <a:stCxn id="98" idx="1"/>
          </p:cNvCxnSpPr>
          <p:nvPr/>
        </p:nvCxnSpPr>
        <p:spPr>
          <a:xfrm flipH="1" flipV="1">
            <a:off x="1294068" y="5759001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 bwMode="auto">
          <a:xfrm>
            <a:off x="2815935" y="5158318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69664" y="5228028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C -&gt; F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69663" y="5728129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3T7ZU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103" name="Straight Arrow Connector 102"/>
          <p:cNvCxnSpPr>
            <a:stCxn id="102" idx="1"/>
          </p:cNvCxnSpPr>
          <p:nvPr/>
        </p:nvCxnSpPr>
        <p:spPr>
          <a:xfrm flipH="1" flipV="1">
            <a:off x="2599915" y="5728403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 bwMode="auto">
          <a:xfrm>
            <a:off x="4679124" y="53384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832853" y="123094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C -&gt; F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32852" y="623195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3T7ZU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107" name="Straight Arrow Connector 106"/>
          <p:cNvCxnSpPr>
            <a:stCxn id="106" idx="1"/>
          </p:cNvCxnSpPr>
          <p:nvPr/>
        </p:nvCxnSpPr>
        <p:spPr>
          <a:xfrm flipH="1" flipV="1">
            <a:off x="4463104" y="623469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 bwMode="auto">
          <a:xfrm>
            <a:off x="8086083" y="1968281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239812" y="2037991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C -&gt; F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239811" y="2538092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3T7ZU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111" name="Straight Arrow Connector 110"/>
          <p:cNvCxnSpPr>
            <a:stCxn id="110" idx="1"/>
          </p:cNvCxnSpPr>
          <p:nvPr/>
        </p:nvCxnSpPr>
        <p:spPr>
          <a:xfrm flipH="1" flipV="1">
            <a:off x="7870063" y="2538366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111"/>
          <p:cNvSpPr/>
          <p:nvPr/>
        </p:nvSpPr>
        <p:spPr bwMode="auto">
          <a:xfrm>
            <a:off x="8049472" y="5494507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203201" y="5564217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C -&gt; F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203200" y="6064318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3T7ZU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115" name="Straight Arrow Connector 114"/>
          <p:cNvCxnSpPr>
            <a:stCxn id="114" idx="1"/>
          </p:cNvCxnSpPr>
          <p:nvPr/>
        </p:nvCxnSpPr>
        <p:spPr>
          <a:xfrm flipH="1" flipV="1">
            <a:off x="7833452" y="6064592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 bwMode="auto">
          <a:xfrm>
            <a:off x="11351817" y="3496050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505546" y="3565760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C -&gt; F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505545" y="4065861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3T7ZU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119" name="Straight Arrow Connector 118"/>
          <p:cNvCxnSpPr>
            <a:stCxn id="118" idx="1"/>
          </p:cNvCxnSpPr>
          <p:nvPr/>
        </p:nvCxnSpPr>
        <p:spPr>
          <a:xfrm flipH="1" flipV="1">
            <a:off x="11135797" y="4066135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 bwMode="auto">
          <a:xfrm>
            <a:off x="11110340" y="138124"/>
            <a:ext cx="1110243" cy="11396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264069" y="207834"/>
            <a:ext cx="833952" cy="44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C -&gt; F 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264068" y="707935"/>
            <a:ext cx="854385" cy="4478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3T7ZU</a:t>
            </a:r>
            <a:endParaRPr lang="en-GB" sz="1100" dirty="0" err="1" smtClean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22" idx="1"/>
          </p:cNvCxnSpPr>
          <p:nvPr/>
        </p:nvCxnSpPr>
        <p:spPr>
          <a:xfrm flipH="1" flipV="1">
            <a:off x="10894320" y="708209"/>
            <a:ext cx="369748" cy="2236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75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8" grpId="0"/>
      <p:bldP spid="20" grpId="0"/>
      <p:bldP spid="5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8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3010055"/>
          </a:xfrm>
        </p:spPr>
        <p:txBody>
          <a:bodyPr/>
          <a:lstStyle/>
          <a:p>
            <a:r>
              <a:rPr lang="en-US" dirty="0" err="1" smtClean="0"/>
              <a:t>Validacija</a:t>
            </a:r>
            <a:r>
              <a:rPr lang="en-US" dirty="0" smtClean="0"/>
              <a:t> </a:t>
            </a:r>
            <a:r>
              <a:rPr lang="en-US" dirty="0" err="1" smtClean="0"/>
              <a:t>transakcija</a:t>
            </a:r>
            <a:r>
              <a:rPr lang="en-US" dirty="0" smtClean="0"/>
              <a:t> – </a:t>
            </a:r>
            <a:r>
              <a:rPr lang="en-US" dirty="0" err="1" smtClean="0"/>
              <a:t>više</a:t>
            </a:r>
            <a:r>
              <a:rPr lang="en-US" dirty="0" smtClean="0"/>
              <a:t> od 50% </a:t>
            </a:r>
            <a:r>
              <a:rPr lang="en-US" dirty="0" err="1" smtClean="0"/>
              <a:t>čvorova</a:t>
            </a:r>
            <a:r>
              <a:rPr lang="en-US" dirty="0" smtClean="0"/>
              <a:t> mora da se </a:t>
            </a:r>
            <a:r>
              <a:rPr lang="en-US" dirty="0" err="1" smtClean="0"/>
              <a:t>složi</a:t>
            </a:r>
            <a:endParaRPr lang="en-US" dirty="0" smtClean="0"/>
          </a:p>
          <a:p>
            <a:r>
              <a:rPr lang="en-US" dirty="0" err="1" smtClean="0"/>
              <a:t>Transakcije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“</a:t>
            </a:r>
            <a:r>
              <a:rPr lang="en-US" i="1" dirty="0" smtClean="0"/>
              <a:t>atomic” – </a:t>
            </a:r>
            <a:r>
              <a:rPr lang="en-US" dirty="0" err="1" smtClean="0"/>
              <a:t>validacija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ništa</a:t>
            </a:r>
            <a:endParaRPr lang="en-US" i="1" dirty="0" smtClean="0"/>
          </a:p>
          <a:p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-u, </a:t>
            </a:r>
            <a:r>
              <a:rPr lang="en-US" dirty="0" err="1" smtClean="0"/>
              <a:t>uvijek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-u</a:t>
            </a:r>
          </a:p>
          <a:p>
            <a:r>
              <a:rPr lang="en-US" dirty="0" err="1" smtClean="0"/>
              <a:t>Transakcije</a:t>
            </a:r>
            <a:r>
              <a:rPr lang="en-US" dirty="0" smtClean="0"/>
              <a:t> se </a:t>
            </a:r>
            <a:r>
              <a:rPr lang="en-US" dirty="0" err="1" smtClean="0"/>
              <a:t>potpisuju</a:t>
            </a:r>
            <a:r>
              <a:rPr lang="en-US" dirty="0" smtClean="0"/>
              <a:t> </a:t>
            </a:r>
            <a:r>
              <a:rPr lang="en-US" dirty="0" err="1" smtClean="0"/>
              <a:t>privatnim</a:t>
            </a:r>
            <a:r>
              <a:rPr lang="en-US" dirty="0" smtClean="0"/>
              <a:t> </a:t>
            </a:r>
            <a:r>
              <a:rPr lang="en-US" dirty="0" err="1" smtClean="0"/>
              <a:t>ključem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ponešto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5727574" cy="1902059"/>
          </a:xfrm>
        </p:spPr>
        <p:txBody>
          <a:bodyPr/>
          <a:lstStyle/>
          <a:p>
            <a:r>
              <a:rPr lang="en-US" dirty="0" err="1" smtClean="0"/>
              <a:t>Javno</a:t>
            </a:r>
            <a:r>
              <a:rPr lang="en-US" dirty="0" smtClean="0"/>
              <a:t> </a:t>
            </a:r>
            <a:r>
              <a:rPr lang="en-US" dirty="0" err="1" smtClean="0"/>
              <a:t>dostupni</a:t>
            </a:r>
            <a:endParaRPr lang="en-US" dirty="0" smtClean="0"/>
          </a:p>
          <a:p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čitati</a:t>
            </a:r>
            <a:r>
              <a:rPr lang="en-US" dirty="0" smtClean="0"/>
              <a:t>/</a:t>
            </a:r>
            <a:r>
              <a:rPr lang="en-US" dirty="0" err="1" smtClean="0"/>
              <a:t>pisati</a:t>
            </a:r>
            <a:endParaRPr lang="en-US" dirty="0" smtClean="0"/>
          </a:p>
          <a:p>
            <a:r>
              <a:rPr lang="en-US" dirty="0" err="1" smtClean="0"/>
              <a:t>Primjeri</a:t>
            </a:r>
            <a:r>
              <a:rPr lang="en-US" dirty="0" smtClean="0"/>
              <a:t>: </a:t>
            </a:r>
            <a:r>
              <a:rPr lang="en-US" smtClean="0"/>
              <a:t>kriptovalute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4863478" cy="917575"/>
          </a:xfrm>
        </p:spPr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blockchain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51065" y="295273"/>
            <a:ext cx="464745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mtClean="0"/>
              <a:t>Private </a:t>
            </a:r>
            <a:r>
              <a:rPr lang="en-GB" dirty="0" err="1" smtClean="0"/>
              <a:t>Blockchain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46229" y="1337022"/>
            <a:ext cx="5727574" cy="3397853"/>
          </a:xfrm>
        </p:spPr>
        <p:txBody>
          <a:bodyPr/>
          <a:lstStyle/>
          <a:p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kontrolisana</a:t>
            </a:r>
            <a:r>
              <a:rPr lang="en-US" dirty="0" smtClean="0"/>
              <a:t> </a:t>
            </a:r>
            <a:r>
              <a:rPr lang="en-US" dirty="0" err="1" smtClean="0"/>
              <a:t>skupina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blochain</a:t>
            </a:r>
            <a:r>
              <a:rPr lang="en-US" dirty="0" smtClean="0"/>
              <a:t>-u</a:t>
            </a:r>
          </a:p>
          <a:p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rješenja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benefite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 smtClean="0"/>
              <a:t>tehnologije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5150" y="1805074"/>
            <a:ext cx="4819725" cy="3384376"/>
          </a:xfrm>
        </p:spPr>
        <p:txBody>
          <a:bodyPr/>
          <a:lstStyle/>
          <a:p>
            <a:r>
              <a:rPr lang="en-US" sz="6000" dirty="0" smtClean="0"/>
              <a:t>Da li je </a:t>
            </a:r>
            <a:r>
              <a:rPr lang="en-US" sz="6000" dirty="0" err="1" smtClean="0"/>
              <a:t>blockchain</a:t>
            </a:r>
            <a:r>
              <a:rPr lang="en-US" sz="6000" dirty="0" smtClean="0"/>
              <a:t> </a:t>
            </a:r>
            <a:r>
              <a:rPr lang="en-US" sz="6000" dirty="0" err="1" smtClean="0"/>
              <a:t>uvijek</a:t>
            </a:r>
            <a:r>
              <a:rPr lang="en-US" sz="6000" dirty="0" smtClean="0"/>
              <a:t> </a:t>
            </a:r>
            <a:r>
              <a:rPr lang="en-US" sz="6000" dirty="0" err="1" smtClean="0"/>
              <a:t>dobar</a:t>
            </a:r>
            <a:r>
              <a:rPr lang="en-US" sz="6000" dirty="0" smtClean="0"/>
              <a:t> </a:t>
            </a:r>
            <a:r>
              <a:rPr lang="en-US" sz="6000" dirty="0" err="1" smtClean="0"/>
              <a:t>izbor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65" y="1697062"/>
            <a:ext cx="3665896" cy="3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5226046"/>
          </a:xfrm>
        </p:spPr>
        <p:txBody>
          <a:bodyPr/>
          <a:lstStyle/>
          <a:p>
            <a:r>
              <a:rPr lang="en-US" dirty="0" smtClean="0"/>
              <a:t>Da li je u </a:t>
            </a:r>
            <a:r>
              <a:rPr lang="en-US" dirty="0" err="1" smtClean="0"/>
              <a:t>pitanju</a:t>
            </a:r>
            <a:r>
              <a:rPr lang="en-US" dirty="0" smtClean="0"/>
              <a:t> </a:t>
            </a:r>
            <a:r>
              <a:rPr lang="en-US" dirty="0" err="1" smtClean="0"/>
              <a:t>povjerenje</a:t>
            </a:r>
            <a:r>
              <a:rPr lang="en-US" dirty="0" smtClean="0"/>
              <a:t>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entitetima</a:t>
            </a:r>
            <a:r>
              <a:rPr lang="en-US" dirty="0" smtClean="0"/>
              <a:t> u </a:t>
            </a:r>
            <a:r>
              <a:rPr lang="en-US" dirty="0" err="1" smtClean="0"/>
              <a:t>sistemu</a:t>
            </a:r>
            <a:r>
              <a:rPr lang="en-US" dirty="0" smtClean="0"/>
              <a:t>?</a:t>
            </a:r>
          </a:p>
          <a:p>
            <a:r>
              <a:rPr lang="en-US" dirty="0" smtClean="0"/>
              <a:t>Da li je </a:t>
            </a:r>
            <a:r>
              <a:rPr lang="en-US" dirty="0" err="1" smtClean="0"/>
              <a:t>bitno</a:t>
            </a:r>
            <a:r>
              <a:rPr lang="en-US" dirty="0" smtClean="0"/>
              <a:t> da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svaku</a:t>
            </a:r>
            <a:r>
              <a:rPr lang="en-US" dirty="0" smtClean="0"/>
              <a:t> </a:t>
            </a:r>
            <a:r>
              <a:rPr lang="en-US" dirty="0" err="1" smtClean="0"/>
              <a:t>cijenu</a:t>
            </a:r>
            <a:r>
              <a:rPr lang="en-US" dirty="0" smtClean="0"/>
              <a:t> </a:t>
            </a:r>
            <a:r>
              <a:rPr lang="en-US" dirty="0" err="1" smtClean="0"/>
              <a:t>otporan</a:t>
            </a:r>
            <a:r>
              <a:rPr lang="en-US" dirty="0" smtClean="0"/>
              <a:t> od </a:t>
            </a:r>
            <a:r>
              <a:rPr lang="en-US" dirty="0" err="1" smtClean="0"/>
              <a:t>pada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dvije</a:t>
            </a:r>
            <a:r>
              <a:rPr lang="en-US" dirty="0" smtClean="0"/>
              <a:t> </a:t>
            </a:r>
            <a:r>
              <a:rPr lang="en-US" dirty="0" err="1" smtClean="0"/>
              <a:t>navedene</a:t>
            </a:r>
            <a:r>
              <a:rPr lang="en-US" dirty="0" smtClean="0"/>
              <a:t> </a:t>
            </a:r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bitne</a:t>
            </a:r>
            <a:r>
              <a:rPr lang="en-US" dirty="0" smtClean="0"/>
              <a:t>, </a:t>
            </a:r>
            <a:r>
              <a:rPr lang="en-US" dirty="0" err="1" smtClean="0"/>
              <a:t>nema</a:t>
            </a:r>
            <a:r>
              <a:rPr lang="en-US" dirty="0" smtClean="0"/>
              <a:t> tog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a </a:t>
            </a:r>
            <a:r>
              <a:rPr lang="en-US" dirty="0" err="1" smtClean="0"/>
              <a:t>klasičma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endParaRPr lang="en-US" dirty="0" smtClean="0"/>
          </a:p>
          <a:p>
            <a:r>
              <a:rPr lang="en-US" dirty="0" smtClean="0"/>
              <a:t>80% Sistema </a:t>
            </a:r>
            <a:r>
              <a:rPr lang="en-US" dirty="0" err="1" smtClean="0"/>
              <a:t>bolje</a:t>
            </a:r>
            <a:r>
              <a:rPr lang="en-US" dirty="0" smtClean="0"/>
              <a:t> </a:t>
            </a:r>
            <a:r>
              <a:rPr lang="en-US" dirty="0" err="1" smtClean="0"/>
              <a:t>raditi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tradicionalan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endParaRPr lang="en-US" dirty="0" smtClean="0"/>
          </a:p>
          <a:p>
            <a:r>
              <a:rPr lang="en-US" dirty="0" err="1" smtClean="0"/>
              <a:t>Imati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da </a:t>
            </a:r>
            <a:r>
              <a:rPr lang="en-US" dirty="0" err="1" smtClean="0"/>
              <a:t>benefiti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kriptovalute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od </a:t>
            </a:r>
            <a:r>
              <a:rPr lang="en-US" dirty="0" err="1" smtClean="0"/>
              <a:t>blockchain</a:t>
            </a:r>
            <a:r>
              <a:rPr lang="en-US" dirty="0" smtClean="0"/>
              <a:t>-a, ne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nužno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biznis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trebamo</a:t>
            </a:r>
            <a:r>
              <a:rPr lang="en-US" dirty="0" smtClean="0"/>
              <a:t> </a:t>
            </a:r>
            <a:r>
              <a:rPr lang="en-US" dirty="0" err="1" smtClean="0"/>
              <a:t>odgovoriti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80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93" y="688950"/>
            <a:ext cx="10009112" cy="52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5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" y="400918"/>
            <a:ext cx="4783658" cy="2501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45" y="811306"/>
            <a:ext cx="7127261" cy="3456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44" y="1703099"/>
            <a:ext cx="7705248" cy="3219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59" y="3142641"/>
            <a:ext cx="6518506" cy="2836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9" y="3794074"/>
            <a:ext cx="6667998" cy="28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29605" y="2309130"/>
            <a:ext cx="4819725" cy="2376264"/>
          </a:xfrm>
        </p:spPr>
        <p:txBody>
          <a:bodyPr/>
          <a:lstStyle/>
          <a:p>
            <a:r>
              <a:rPr lang="en-US" sz="6000" dirty="0" err="1" smtClean="0"/>
              <a:t>Gdje</a:t>
            </a:r>
            <a:r>
              <a:rPr lang="en-US" sz="6000" dirty="0" smtClean="0"/>
              <a:t> se </a:t>
            </a:r>
            <a:r>
              <a:rPr lang="en-US" sz="6000" dirty="0" err="1" smtClean="0"/>
              <a:t>ovo</a:t>
            </a:r>
            <a:r>
              <a:rPr lang="en-US" sz="6000" dirty="0" smtClean="0"/>
              <a:t> </a:t>
            </a:r>
            <a:r>
              <a:rPr lang="en-US" sz="6000" dirty="0" err="1" smtClean="0"/>
              <a:t>uklapa</a:t>
            </a:r>
            <a:r>
              <a:rPr lang="en-US" sz="6000" dirty="0" smtClean="0"/>
              <a:t> u </a:t>
            </a:r>
            <a:r>
              <a:rPr lang="en-US" sz="6000" dirty="0" err="1" smtClean="0"/>
              <a:t>naše</a:t>
            </a:r>
            <a:r>
              <a:rPr lang="en-US" sz="6000" dirty="0" smtClean="0"/>
              <a:t> </a:t>
            </a:r>
            <a:r>
              <a:rPr lang="en-US" sz="6000" dirty="0" err="1" smtClean="0"/>
              <a:t>sisteme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89" y="1690544"/>
            <a:ext cx="3613435" cy="36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05" y="1265014"/>
            <a:ext cx="1656184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64" y="1057958"/>
            <a:ext cx="2587869" cy="207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9" y="1265014"/>
            <a:ext cx="2431124" cy="129999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1"/>
            <a:endCxn id="6" idx="3"/>
          </p:cNvCxnSpPr>
          <p:nvPr/>
        </p:nvCxnSpPr>
        <p:spPr>
          <a:xfrm flipH="1">
            <a:off x="7827633" y="2093106"/>
            <a:ext cx="17029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36792" y="2093105"/>
            <a:ext cx="17029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1"/>
            <a:endCxn id="6" idx="2"/>
          </p:cNvCxnSpPr>
          <p:nvPr/>
        </p:nvCxnSpPr>
        <p:spPr>
          <a:xfrm flipH="1" flipV="1">
            <a:off x="6533699" y="3128253"/>
            <a:ext cx="1628754" cy="200079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1"/>
            <a:endCxn id="7" idx="2"/>
          </p:cNvCxnSpPr>
          <p:nvPr/>
        </p:nvCxnSpPr>
        <p:spPr>
          <a:xfrm flipH="1" flipV="1">
            <a:off x="2321231" y="2565007"/>
            <a:ext cx="5841222" cy="25640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53" y="4145334"/>
            <a:ext cx="3705938" cy="19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544934"/>
            <a:ext cx="1081859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3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3" y="1048990"/>
            <a:ext cx="9733063" cy="5055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5" y="1481038"/>
            <a:ext cx="1303444" cy="1303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45" y="4073326"/>
            <a:ext cx="1305482" cy="384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13" y="3881058"/>
            <a:ext cx="1305482" cy="3845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13" y="5585494"/>
            <a:ext cx="1305482" cy="384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53" y="4793406"/>
            <a:ext cx="1008112" cy="296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13" y="5806497"/>
            <a:ext cx="1305482" cy="384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095" y="4353428"/>
            <a:ext cx="1305482" cy="38453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265909" y="2784482"/>
            <a:ext cx="5189245" cy="2305867"/>
          </a:xfrm>
          <a:prstGeom prst="straightConnector1">
            <a:avLst/>
          </a:prstGeom>
          <a:ln w="381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 bwMode="auto">
          <a:xfrm>
            <a:off x="8554836" y="5116294"/>
            <a:ext cx="495145" cy="4951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1" y="2782447"/>
            <a:ext cx="995784" cy="9957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4" y="4300211"/>
            <a:ext cx="1303445" cy="131122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3769654" y="2827246"/>
            <a:ext cx="4685500" cy="2034004"/>
          </a:xfrm>
          <a:prstGeom prst="straightConnector1">
            <a:avLst/>
          </a:prstGeom>
          <a:ln w="38100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 bwMode="auto">
          <a:xfrm>
            <a:off x="10454338" y="4284105"/>
            <a:ext cx="490788" cy="490788"/>
          </a:xfrm>
          <a:prstGeom prst="ellipse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8" y="5659825"/>
            <a:ext cx="1062413" cy="1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8247854" cy="3994940"/>
          </a:xfrm>
        </p:spPr>
        <p:txBody>
          <a:bodyPr/>
          <a:lstStyle/>
          <a:p>
            <a:r>
              <a:rPr lang="en-US" sz="2800" dirty="0" smtClean="0"/>
              <a:t>Software Development Engineer @ App Impact</a:t>
            </a:r>
          </a:p>
          <a:p>
            <a:r>
              <a:rPr lang="en-US" sz="2800" dirty="0" smtClean="0"/>
              <a:t>Microsoft Certified Professional </a:t>
            </a:r>
          </a:p>
          <a:p>
            <a:r>
              <a:rPr lang="en-US" sz="2800" dirty="0" smtClean="0"/>
              <a:t>Master </a:t>
            </a:r>
            <a:r>
              <a:rPr lang="en-US" sz="2800" dirty="0" err="1" smtClean="0"/>
              <a:t>studij</a:t>
            </a:r>
            <a:r>
              <a:rPr lang="en-US" sz="2800" dirty="0" smtClean="0"/>
              <a:t> @ </a:t>
            </a:r>
            <a:r>
              <a:rPr lang="en-US" sz="2800" dirty="0" err="1" smtClean="0"/>
              <a:t>Elektrotehnički</a:t>
            </a:r>
            <a:r>
              <a:rPr lang="en-US" sz="2800" dirty="0" smtClean="0"/>
              <a:t> </a:t>
            </a:r>
            <a:r>
              <a:rPr lang="en-US" sz="2800" dirty="0" err="1" smtClean="0"/>
              <a:t>fakultet</a:t>
            </a:r>
            <a:r>
              <a:rPr lang="en-US" sz="2800" dirty="0" smtClean="0"/>
              <a:t> u </a:t>
            </a:r>
            <a:r>
              <a:rPr lang="en-US" sz="2800" dirty="0" err="1" smtClean="0"/>
              <a:t>Sarajevu</a:t>
            </a:r>
            <a:endParaRPr lang="en-US" sz="2800" dirty="0" smtClean="0"/>
          </a:p>
          <a:p>
            <a:r>
              <a:rPr lang="en-US" sz="2800" dirty="0" smtClean="0"/>
              <a:t>Ex Microsoft Student Partner</a:t>
            </a:r>
          </a:p>
          <a:p>
            <a:r>
              <a:rPr lang="en-US" sz="2800" dirty="0" err="1" smtClean="0"/>
              <a:t>Jedan</a:t>
            </a:r>
            <a:r>
              <a:rPr lang="en-US" sz="2800" dirty="0" smtClean="0"/>
              <a:t> od </a:t>
            </a:r>
            <a:r>
              <a:rPr lang="en-US" sz="2800" dirty="0" err="1" smtClean="0"/>
              <a:t>tvoraca</a:t>
            </a:r>
            <a:r>
              <a:rPr lang="en-US" sz="2800" dirty="0" smtClean="0"/>
              <a:t> </a:t>
            </a:r>
            <a:r>
              <a:rPr lang="en-US" sz="2800" dirty="0" err="1" smtClean="0"/>
              <a:t>inovacije</a:t>
            </a:r>
            <a:r>
              <a:rPr lang="en-US" sz="2800" dirty="0" smtClean="0"/>
              <a:t> </a:t>
            </a:r>
            <a:r>
              <a:rPr lang="en-US" sz="2800" dirty="0" err="1" smtClean="0"/>
              <a:t>FeelTheSpace</a:t>
            </a:r>
            <a:endParaRPr lang="en-US" sz="2800" dirty="0" smtClean="0"/>
          </a:p>
          <a:p>
            <a:r>
              <a:rPr lang="en-US" sz="3200" dirty="0" err="1" smtClean="0"/>
              <a:t>Pobjednik</a:t>
            </a:r>
            <a:r>
              <a:rPr lang="en-US" sz="3200" dirty="0" smtClean="0"/>
              <a:t> Microsoft Imagine Cup </a:t>
            </a:r>
            <a:r>
              <a:rPr lang="en-US" sz="3200" dirty="0" err="1" smtClean="0"/>
              <a:t>BiH</a:t>
            </a:r>
            <a:r>
              <a:rPr lang="en-US" sz="3200" dirty="0" smtClean="0"/>
              <a:t>, 2016.</a:t>
            </a:r>
          </a:p>
          <a:p>
            <a:r>
              <a:rPr lang="en-US" sz="3200" dirty="0" err="1" smtClean="0"/>
              <a:t>Učesnik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osvajač</a:t>
            </a:r>
            <a:r>
              <a:rPr lang="en-US" sz="3200" dirty="0" smtClean="0"/>
              <a:t> </a:t>
            </a:r>
            <a:r>
              <a:rPr lang="en-US" sz="3200" dirty="0" err="1" smtClean="0"/>
              <a:t>nekoliko</a:t>
            </a:r>
            <a:r>
              <a:rPr lang="en-US" sz="3200" dirty="0" smtClean="0"/>
              <a:t> </a:t>
            </a:r>
            <a:r>
              <a:rPr lang="en-US" sz="3200" dirty="0" err="1" smtClean="0"/>
              <a:t>drugih</a:t>
            </a:r>
            <a:r>
              <a:rPr lang="en-US" sz="3200" dirty="0" smtClean="0"/>
              <a:t> </a:t>
            </a:r>
            <a:r>
              <a:rPr lang="en-US" sz="3200" dirty="0" err="1" smtClean="0"/>
              <a:t>takmičenja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hackathon-a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meni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911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5727574" cy="2788456"/>
          </a:xfrm>
        </p:spPr>
        <p:txBody>
          <a:bodyPr/>
          <a:lstStyle/>
          <a:p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osjetljive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pitanju</a:t>
            </a:r>
            <a:r>
              <a:rPr lang="en-US" dirty="0" smtClean="0"/>
              <a:t> </a:t>
            </a:r>
            <a:r>
              <a:rPr lang="en-US" dirty="0" err="1" smtClean="0"/>
              <a:t>povjerenja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entiteta</a:t>
            </a:r>
            <a:endParaRPr lang="en-US" dirty="0" smtClean="0"/>
          </a:p>
          <a:p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logike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4647454" cy="917575"/>
          </a:xfrm>
        </p:spPr>
        <p:txBody>
          <a:bodyPr/>
          <a:lstStyle/>
          <a:p>
            <a:r>
              <a:rPr lang="en-US" dirty="0" smtClean="0"/>
              <a:t>On-chain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6229" y="419447"/>
            <a:ext cx="464745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dirty="0" smtClean="0"/>
              <a:t>Off-chain</a:t>
            </a:r>
            <a:br>
              <a:rPr lang="en-GB" dirty="0" smtClean="0"/>
            </a:br>
            <a:endParaRPr lang="en-GB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46229" y="1337022"/>
            <a:ext cx="5727574" cy="2179058"/>
          </a:xfrm>
        </p:spPr>
        <p:txBody>
          <a:bodyPr/>
          <a:lstStyle/>
          <a:p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ostalo</a:t>
            </a:r>
            <a:r>
              <a:rPr lang="en-US" dirty="0" smtClean="0"/>
              <a:t> (</a:t>
            </a:r>
            <a:r>
              <a:rPr lang="en-US" dirty="0" err="1" smtClean="0"/>
              <a:t>aplikacijska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čuvaju</a:t>
            </a:r>
            <a:r>
              <a:rPr lang="en-US" dirty="0" smtClean="0"/>
              <a:t> u </a:t>
            </a:r>
            <a:r>
              <a:rPr lang="en-US" dirty="0" err="1" smtClean="0"/>
              <a:t>tradicionalnim</a:t>
            </a:r>
            <a:r>
              <a:rPr lang="en-US" dirty="0" smtClean="0"/>
              <a:t> </a:t>
            </a:r>
            <a:r>
              <a:rPr lang="en-US" dirty="0" err="1" smtClean="0"/>
              <a:t>bazama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45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597" y="1728430"/>
            <a:ext cx="4896544" cy="3564396"/>
          </a:xfrm>
        </p:spPr>
        <p:txBody>
          <a:bodyPr/>
          <a:lstStyle/>
          <a:p>
            <a:r>
              <a:rPr lang="en-US" sz="6000" dirty="0" err="1" smtClean="0"/>
              <a:t>Kako</a:t>
            </a:r>
            <a:r>
              <a:rPr lang="en-US" sz="6000" dirty="0" smtClean="0"/>
              <a:t> </a:t>
            </a:r>
            <a:r>
              <a:rPr lang="en-US" sz="6000" dirty="0" err="1" smtClean="0"/>
              <a:t>programiramo</a:t>
            </a:r>
            <a:r>
              <a:rPr lang="en-US" sz="6000" dirty="0" smtClean="0"/>
              <a:t> </a:t>
            </a:r>
            <a:r>
              <a:rPr lang="en-US" sz="6000" dirty="0" err="1" smtClean="0"/>
              <a:t>blockchain</a:t>
            </a:r>
            <a:r>
              <a:rPr lang="en-US" sz="6000" dirty="0" smtClean="0"/>
              <a:t> </a:t>
            </a:r>
            <a:r>
              <a:rPr lang="en-US" sz="6000" dirty="0" err="1" smtClean="0"/>
              <a:t>logiku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05" y="2057102"/>
            <a:ext cx="2956902" cy="29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2427" y="1337022"/>
            <a:ext cx="11887200" cy="1791260"/>
          </a:xfrm>
        </p:spPr>
        <p:txBody>
          <a:bodyPr/>
          <a:lstStyle/>
          <a:p>
            <a:r>
              <a:rPr lang="en-US" dirty="0" smtClean="0"/>
              <a:t>Kao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ostalo</a:t>
            </a:r>
            <a:r>
              <a:rPr lang="en-US" dirty="0" smtClean="0"/>
              <a:t> (pr. frontend web </a:t>
            </a:r>
            <a:r>
              <a:rPr lang="en-US" dirty="0" err="1" smtClean="0"/>
              <a:t>aplikacije</a:t>
            </a:r>
            <a:r>
              <a:rPr lang="en-US" dirty="0" smtClean="0"/>
              <a:t>)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praviti</a:t>
            </a:r>
            <a:r>
              <a:rPr lang="en-US" dirty="0" smtClean="0"/>
              <a:t> od </a:t>
            </a:r>
            <a:r>
              <a:rPr lang="en-US" dirty="0" err="1" smtClean="0"/>
              <a:t>nule</a:t>
            </a:r>
            <a:endParaRPr lang="en-US" dirty="0" smtClean="0"/>
          </a:p>
          <a:p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postojeće</a:t>
            </a:r>
            <a:r>
              <a:rPr lang="en-US" dirty="0" smtClean="0"/>
              <a:t> </a:t>
            </a:r>
            <a:r>
              <a:rPr lang="en-US" dirty="0" err="1" smtClean="0"/>
              <a:t>implementacije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Moramo</a:t>
            </a:r>
            <a:r>
              <a:rPr lang="en-US" dirty="0" smtClean="0"/>
              <a:t> li </a:t>
            </a:r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r>
              <a:rPr lang="en-US" dirty="0" err="1" smtClean="0"/>
              <a:t>praviti</a:t>
            </a:r>
            <a:r>
              <a:rPr lang="en-US" dirty="0" smtClean="0"/>
              <a:t> od </a:t>
            </a:r>
            <a:r>
              <a:rPr lang="en-US" dirty="0" err="1" smtClean="0"/>
              <a:t>nule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3" y="3497262"/>
            <a:ext cx="3960440" cy="994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09" y="3497261"/>
            <a:ext cx="4627195" cy="99484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5641" y="4861087"/>
            <a:ext cx="10083076" cy="1181862"/>
          </a:xfrm>
        </p:spPr>
        <p:txBody>
          <a:bodyPr/>
          <a:lstStyle/>
          <a:p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preostaje</a:t>
            </a:r>
            <a:r>
              <a:rPr lang="en-US" dirty="0" smtClean="0"/>
              <a:t> da </a:t>
            </a:r>
            <a:r>
              <a:rPr lang="en-US" dirty="0" err="1" smtClean="0"/>
              <a:t>uradimo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25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2155667" y="1970363"/>
            <a:ext cx="2152940" cy="83734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1238" y="3091518"/>
            <a:ext cx="34585" cy="9299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90253" y="3678570"/>
            <a:ext cx="2132130" cy="11009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612052" y="1641960"/>
            <a:ext cx="2152940" cy="11657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40137" y="3571393"/>
            <a:ext cx="3345134" cy="16089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956812" y="3893818"/>
            <a:ext cx="679881" cy="12865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68437" y="1641960"/>
            <a:ext cx="1260139" cy="11657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 bwMode="auto">
          <a:xfrm>
            <a:off x="708207" y="1555818"/>
            <a:ext cx="1338031" cy="133803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274021" y="2489150"/>
            <a:ext cx="1338031" cy="133803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81916" y="4110504"/>
            <a:ext cx="1338031" cy="133803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659495" y="4779519"/>
            <a:ext cx="1338031" cy="133803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764992" y="874987"/>
            <a:ext cx="1338031" cy="133803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0328576" y="2489149"/>
            <a:ext cx="1338031" cy="133803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9" y="189664"/>
            <a:ext cx="1282124" cy="12673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03" y="1018641"/>
            <a:ext cx="1282124" cy="12673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7" y="5335280"/>
            <a:ext cx="1282124" cy="126731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83" y="5310416"/>
            <a:ext cx="1282124" cy="12673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73" y="230970"/>
            <a:ext cx="1282124" cy="12673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733" y="3946059"/>
            <a:ext cx="1282124" cy="12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52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6866309" y="976982"/>
            <a:ext cx="3456384" cy="28803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866309" y="5873526"/>
            <a:ext cx="3456384" cy="28803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70365" y="1481038"/>
            <a:ext cx="3456384" cy="28803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370365" y="2594866"/>
            <a:ext cx="2376264" cy="25432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8018437" y="2037952"/>
            <a:ext cx="3456384" cy="28803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370365" y="3151780"/>
            <a:ext cx="3456384" cy="28803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8018437" y="3674986"/>
            <a:ext cx="2376264" cy="25432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8558497" y="4138446"/>
            <a:ext cx="2376264" cy="25432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8018437" y="4704266"/>
            <a:ext cx="2376264" cy="25432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370365" y="5287899"/>
            <a:ext cx="2376264" cy="25432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05669" y="2920872"/>
            <a:ext cx="2448272" cy="97440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 -&gt; D</a:t>
            </a:r>
            <a:endParaRPr lang="en-GB" sz="44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082333" y="1303692"/>
            <a:ext cx="4824536" cy="176152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7" idx="1"/>
          </p:cNvCxnSpPr>
          <p:nvPr/>
        </p:nvCxnSpPr>
        <p:spPr>
          <a:xfrm flipV="1">
            <a:off x="3553941" y="2184453"/>
            <a:ext cx="3528392" cy="122362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4838248"/>
          </a:xfrm>
        </p:spPr>
        <p:txBody>
          <a:bodyPr/>
          <a:lstStyle/>
          <a:p>
            <a:r>
              <a:rPr lang="en-US" dirty="0" err="1" smtClean="0"/>
              <a:t>Izvršivi</a:t>
            </a:r>
            <a:r>
              <a:rPr lang="en-US" dirty="0" smtClean="0"/>
              <a:t> </a:t>
            </a:r>
            <a:r>
              <a:rPr lang="en-US" dirty="0" err="1" smtClean="0"/>
              <a:t>komadi</a:t>
            </a:r>
            <a:r>
              <a:rPr lang="en-US" dirty="0" smtClean="0"/>
              <a:t> </a:t>
            </a:r>
            <a:r>
              <a:rPr lang="en-US" dirty="0" err="1" smtClean="0"/>
              <a:t>koda</a:t>
            </a:r>
            <a:endParaRPr lang="en-US" dirty="0" smtClean="0"/>
          </a:p>
          <a:p>
            <a:r>
              <a:rPr lang="en-US" dirty="0" err="1"/>
              <a:t>R</a:t>
            </a:r>
            <a:r>
              <a:rPr lang="en-US" dirty="0" err="1" smtClean="0"/>
              <a:t>egulišu</a:t>
            </a:r>
            <a:r>
              <a:rPr lang="en-US" dirty="0" smtClean="0"/>
              <a:t> </a:t>
            </a:r>
            <a:r>
              <a:rPr lang="en-US" dirty="0" err="1" smtClean="0"/>
              <a:t>logiku</a:t>
            </a:r>
            <a:r>
              <a:rPr lang="en-US" dirty="0" smtClean="0"/>
              <a:t> </a:t>
            </a:r>
            <a:r>
              <a:rPr lang="en-US" dirty="0" err="1" smtClean="0"/>
              <a:t>transakcija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-u</a:t>
            </a:r>
          </a:p>
          <a:p>
            <a:r>
              <a:rPr lang="en-US" dirty="0" err="1" smtClean="0"/>
              <a:t>Treba</a:t>
            </a:r>
            <a:r>
              <a:rPr lang="en-US" dirty="0" smtClean="0"/>
              <a:t> da </a:t>
            </a:r>
            <a:r>
              <a:rPr lang="en-US" dirty="0" err="1" smtClean="0"/>
              <a:t>budu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endParaRPr lang="en-US" dirty="0" smtClean="0"/>
          </a:p>
          <a:p>
            <a:r>
              <a:rPr lang="en-US" dirty="0" err="1" smtClean="0"/>
              <a:t>Mogući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RPCs (remote procedure calls)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procedurama</a:t>
            </a:r>
            <a:r>
              <a:rPr lang="en-US" dirty="0" smtClean="0"/>
              <a:t> smart contract-a</a:t>
            </a:r>
          </a:p>
          <a:p>
            <a:r>
              <a:rPr lang="en-US" dirty="0"/>
              <a:t>N</a:t>
            </a:r>
            <a:r>
              <a:rPr lang="en-US" dirty="0" smtClean="0"/>
              <a:t>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pozivati</a:t>
            </a:r>
            <a:r>
              <a:rPr lang="en-US" dirty="0" smtClean="0"/>
              <a:t> </a:t>
            </a:r>
            <a:r>
              <a:rPr lang="en-US" dirty="0" err="1" smtClean="0"/>
              <a:t>vanjske</a:t>
            </a:r>
            <a:r>
              <a:rPr lang="en-US" dirty="0" smtClean="0"/>
              <a:t> </a:t>
            </a:r>
            <a:r>
              <a:rPr lang="en-US" dirty="0" err="1" smtClean="0"/>
              <a:t>servise</a:t>
            </a:r>
            <a:endParaRPr lang="en-US" dirty="0"/>
          </a:p>
          <a:p>
            <a:r>
              <a:rPr lang="en-US" dirty="0" smtClean="0"/>
              <a:t>Solidity, Serpent, Viper, </a:t>
            </a:r>
            <a:r>
              <a:rPr lang="en-US" dirty="0" err="1" smtClean="0"/>
              <a:t>Lisk</a:t>
            </a:r>
            <a:r>
              <a:rPr lang="en-US" dirty="0" smtClean="0"/>
              <a:t>, Chain – </a:t>
            </a:r>
            <a:r>
              <a:rPr lang="en-US" dirty="0" err="1" smtClean="0"/>
              <a:t>jezici</a:t>
            </a:r>
            <a:r>
              <a:rPr lang="en-US" dirty="0" smtClean="0"/>
              <a:t> smart contract-a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Contract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760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9039942" cy="4176464"/>
          </a:xfrm>
        </p:spPr>
        <p:txBody>
          <a:bodyPr/>
          <a:lstStyle/>
          <a:p>
            <a:r>
              <a:rPr lang="en-US" dirty="0" err="1" smtClean="0"/>
              <a:t>Jezik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isokog</a:t>
            </a:r>
            <a:r>
              <a:rPr lang="en-US" dirty="0" smtClean="0"/>
              <a:t> </a:t>
            </a:r>
            <a:r>
              <a:rPr lang="en-US" dirty="0" err="1" smtClean="0"/>
              <a:t>nivoa</a:t>
            </a:r>
            <a:endParaRPr lang="en-US" dirty="0" smtClean="0"/>
          </a:p>
          <a:p>
            <a:r>
              <a:rPr lang="en-US" dirty="0" err="1" smtClean="0"/>
              <a:t>Preferiran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pisanje</a:t>
            </a:r>
            <a:r>
              <a:rPr lang="en-US" dirty="0"/>
              <a:t> </a:t>
            </a:r>
            <a:r>
              <a:rPr lang="en-US" dirty="0" smtClean="0"/>
              <a:t>smart contract-a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Ethereum</a:t>
            </a:r>
            <a:r>
              <a:rPr lang="en-US" dirty="0" smtClean="0"/>
              <a:t>-u</a:t>
            </a:r>
          </a:p>
          <a:p>
            <a:r>
              <a:rPr lang="en-US" dirty="0" err="1" smtClean="0"/>
              <a:t>Sličan</a:t>
            </a:r>
            <a:r>
              <a:rPr lang="en-US" dirty="0" smtClean="0"/>
              <a:t> JavaScript-u</a:t>
            </a:r>
          </a:p>
          <a:p>
            <a:r>
              <a:rPr lang="en-US" dirty="0" err="1" smtClean="0"/>
              <a:t>Kompajlira</a:t>
            </a:r>
            <a:r>
              <a:rPr lang="en-US" dirty="0" smtClean="0"/>
              <a:t> se u bytecode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izvršava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EVM</a:t>
            </a:r>
            <a:r>
              <a:rPr lang="en-US" dirty="0" smtClean="0"/>
              <a:t> (</a:t>
            </a:r>
            <a:r>
              <a:rPr lang="en-US" dirty="0" err="1" smtClean="0"/>
              <a:t>Ethereum</a:t>
            </a:r>
            <a:r>
              <a:rPr lang="en-US" dirty="0" smtClean="0"/>
              <a:t> Virtual Machine)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Solidity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13" y="1337022"/>
            <a:ext cx="1944216" cy="30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8103838" cy="2448272"/>
          </a:xfrm>
        </p:spPr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tehnologija</a:t>
            </a:r>
            <a:r>
              <a:rPr lang="en-US" dirty="0" smtClean="0"/>
              <a:t> je </a:t>
            </a:r>
            <a:r>
              <a:rPr lang="en-US" dirty="0" err="1" smtClean="0"/>
              <a:t>siguran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ništa</a:t>
            </a:r>
            <a:r>
              <a:rPr lang="en-US" dirty="0" smtClean="0"/>
              <a:t> ne </a:t>
            </a:r>
            <a:r>
              <a:rPr lang="en-US" dirty="0" err="1" smtClean="0"/>
              <a:t>sprječava</a:t>
            </a:r>
            <a:r>
              <a:rPr lang="en-US" dirty="0" smtClean="0"/>
              <a:t> od </a:t>
            </a:r>
            <a:r>
              <a:rPr lang="en-US" dirty="0" err="1" smtClean="0"/>
              <a:t>pisanja</a:t>
            </a:r>
            <a:r>
              <a:rPr lang="en-US" dirty="0" smtClean="0"/>
              <a:t> </a:t>
            </a:r>
            <a:r>
              <a:rPr lang="en-US" dirty="0" err="1" smtClean="0"/>
              <a:t>lošeg</a:t>
            </a:r>
            <a:r>
              <a:rPr lang="en-US" dirty="0" smtClean="0"/>
              <a:t> </a:t>
            </a:r>
            <a:r>
              <a:rPr lang="en-US" dirty="0" err="1" smtClean="0"/>
              <a:t>koda</a:t>
            </a:r>
            <a:r>
              <a:rPr lang="en-US" dirty="0" smtClean="0"/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Moramo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oprezni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81" y="1562967"/>
            <a:ext cx="2178267" cy="19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597" y="1728430"/>
            <a:ext cx="4896544" cy="3564396"/>
          </a:xfrm>
        </p:spPr>
        <p:txBody>
          <a:bodyPr/>
          <a:lstStyle/>
          <a:p>
            <a:r>
              <a:rPr lang="en-US" sz="6000" dirty="0" err="1" smtClean="0"/>
              <a:t>Kako</a:t>
            </a:r>
            <a:r>
              <a:rPr lang="en-US" sz="6000" dirty="0" smtClean="0"/>
              <a:t> </a:t>
            </a:r>
            <a:r>
              <a:rPr lang="en-US" sz="6000" dirty="0" err="1" smtClean="0"/>
              <a:t>nam</a:t>
            </a:r>
            <a:r>
              <a:rPr lang="en-US" sz="6000" dirty="0" smtClean="0"/>
              <a:t> Azure </a:t>
            </a:r>
            <a:r>
              <a:rPr lang="en-US" sz="6000" dirty="0" err="1" smtClean="0"/>
              <a:t>olakšava</a:t>
            </a:r>
            <a:r>
              <a:rPr lang="en-US" sz="6000" dirty="0" smtClean="0"/>
              <a:t> </a:t>
            </a:r>
            <a:r>
              <a:rPr lang="en-US" sz="6000" dirty="0" err="1" smtClean="0"/>
              <a:t>cijelu</a:t>
            </a:r>
            <a:r>
              <a:rPr lang="en-US" sz="6000" dirty="0" smtClean="0"/>
              <a:t> </a:t>
            </a:r>
            <a:r>
              <a:rPr lang="en-US" sz="6000" dirty="0" err="1" smtClean="0"/>
              <a:t>stvar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44" y="688950"/>
            <a:ext cx="3889726" cy="3496257"/>
          </a:xfrm>
          <a:prstGeom prst="rect">
            <a:avLst/>
          </a:prstGeom>
        </p:spPr>
      </p:pic>
      <p:sp>
        <p:nvSpPr>
          <p:cNvPr id="6" name="Title 16"/>
          <p:cNvSpPr txBox="1">
            <a:spLocks/>
          </p:cNvSpPr>
          <p:nvPr/>
        </p:nvSpPr>
        <p:spPr>
          <a:xfrm>
            <a:off x="7021846" y="3598724"/>
            <a:ext cx="4369321" cy="25508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Microsoft Azure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Blockchain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as a Service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05" y="1265014"/>
            <a:ext cx="1656184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64" y="1057958"/>
            <a:ext cx="2587869" cy="207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9" y="1265014"/>
            <a:ext cx="2431124" cy="129999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1"/>
            <a:endCxn id="6" idx="3"/>
          </p:cNvCxnSpPr>
          <p:nvPr/>
        </p:nvCxnSpPr>
        <p:spPr>
          <a:xfrm flipH="1">
            <a:off x="7827633" y="2093106"/>
            <a:ext cx="17029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36792" y="2093105"/>
            <a:ext cx="17029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H="1" flipV="1">
            <a:off x="2321231" y="2565007"/>
            <a:ext cx="6357888" cy="18429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6"/>
          <p:cNvSpPr txBox="1">
            <a:spLocks/>
          </p:cNvSpPr>
          <p:nvPr/>
        </p:nvSpPr>
        <p:spPr>
          <a:xfrm>
            <a:off x="8090445" y="6024926"/>
            <a:ext cx="4132022" cy="924412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Microsoft Azure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Blockchain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as a Service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1" y="2900893"/>
            <a:ext cx="7196711" cy="3598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30" y="4300211"/>
            <a:ext cx="2194231" cy="11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37717" y="2921198"/>
            <a:ext cx="2664296" cy="1152128"/>
          </a:xfrm>
        </p:spPr>
        <p:txBody>
          <a:bodyPr/>
          <a:lstStyle/>
          <a:p>
            <a:r>
              <a:rPr lang="en-US" sz="6600" dirty="0" err="1" smtClean="0"/>
              <a:t>Ciljevi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06" y="1647961"/>
            <a:ext cx="3698602" cy="36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3010055"/>
          </a:xfrm>
        </p:spPr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moramo</a:t>
            </a:r>
            <a:r>
              <a:rPr lang="en-US" dirty="0" smtClean="0"/>
              <a:t> </a:t>
            </a:r>
            <a:r>
              <a:rPr lang="en-US" dirty="0" err="1" smtClean="0"/>
              <a:t>brinuti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infrastrukture</a:t>
            </a:r>
            <a:endParaRPr lang="en-US" dirty="0" smtClean="0"/>
          </a:p>
          <a:p>
            <a:r>
              <a:rPr lang="en-US" dirty="0" err="1" smtClean="0"/>
              <a:t>Olakšan</a:t>
            </a:r>
            <a:r>
              <a:rPr lang="en-US" dirty="0" smtClean="0"/>
              <a:t> DevOps</a:t>
            </a:r>
          </a:p>
          <a:p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ideja</a:t>
            </a:r>
            <a:r>
              <a:rPr lang="en-US" dirty="0" smtClean="0"/>
              <a:t> – fail fast, fail cheap</a:t>
            </a:r>
          </a:p>
          <a:p>
            <a:r>
              <a:rPr lang="en-US" dirty="0" err="1" smtClean="0"/>
              <a:t>Naše</a:t>
            </a:r>
            <a:r>
              <a:rPr lang="en-US" dirty="0" smtClean="0"/>
              <a:t> je </a:t>
            </a:r>
            <a:r>
              <a:rPr lang="en-US" dirty="0" err="1" smtClean="0"/>
              <a:t>samo</a:t>
            </a:r>
            <a:r>
              <a:rPr lang="en-US" dirty="0" smtClean="0"/>
              <a:t> da se </a:t>
            </a:r>
            <a:r>
              <a:rPr lang="en-US" dirty="0" err="1" smtClean="0"/>
              <a:t>pobrinemo</a:t>
            </a:r>
            <a:r>
              <a:rPr lang="en-US" dirty="0" smtClean="0"/>
              <a:t> o </a:t>
            </a:r>
            <a:r>
              <a:rPr lang="en-US" dirty="0" err="1" smtClean="0"/>
              <a:t>razvoju</a:t>
            </a:r>
            <a:r>
              <a:rPr lang="en-US" dirty="0" smtClean="0"/>
              <a:t> </a:t>
            </a:r>
            <a:r>
              <a:rPr lang="en-US" dirty="0" err="1" smtClean="0"/>
              <a:t>aplikacije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do </a:t>
            </a:r>
            <a:r>
              <a:rPr lang="en-US" dirty="0" err="1" smtClean="0"/>
              <a:t>sada</a:t>
            </a:r>
            <a:r>
              <a:rPr lang="en-US" dirty="0" smtClean="0"/>
              <a:t>,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minimalnu</a:t>
            </a:r>
            <a:r>
              <a:rPr lang="en-US" dirty="0" smtClean="0"/>
              <a:t> </a:t>
            </a:r>
            <a:r>
              <a:rPr lang="en-US" dirty="0" err="1" smtClean="0"/>
              <a:t>brigu</a:t>
            </a:r>
            <a:r>
              <a:rPr lang="en-US" dirty="0" smtClean="0"/>
              <a:t> </a:t>
            </a:r>
            <a:r>
              <a:rPr lang="en-US" dirty="0" err="1" smtClean="0"/>
              <a:t>vezanu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Azure </a:t>
            </a:r>
            <a:r>
              <a:rPr lang="en-US" dirty="0" err="1" smtClean="0"/>
              <a:t>pomaže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874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Emin</a:t>
            </a:r>
            <a:r>
              <a:rPr lang="en-US" dirty="0" smtClean="0"/>
              <a:t> </a:t>
            </a:r>
            <a:r>
              <a:rPr lang="en-US" dirty="0" err="1" smtClean="0"/>
              <a:t>Šehić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BlockApps</a:t>
            </a:r>
            <a:r>
              <a:rPr lang="en-US" dirty="0" smtClean="0"/>
              <a:t> </a:t>
            </a:r>
            <a:r>
              <a:rPr lang="en-US" dirty="0" err="1" smtClean="0"/>
              <a:t>Strato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81" y="1409030"/>
            <a:ext cx="7681679" cy="4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0" y="2776238"/>
            <a:ext cx="2431124" cy="129999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7" idx="3"/>
          </p:cNvCxnSpPr>
          <p:nvPr/>
        </p:nvCxnSpPr>
        <p:spPr>
          <a:xfrm flipH="1">
            <a:off x="2927304" y="3426234"/>
            <a:ext cx="3257508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6"/>
          <p:cNvSpPr txBox="1">
            <a:spLocks/>
          </p:cNvSpPr>
          <p:nvPr/>
        </p:nvSpPr>
        <p:spPr>
          <a:xfrm>
            <a:off x="6578276" y="5081438"/>
            <a:ext cx="4132022" cy="924412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Microsoft Azure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Blockchain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as a Service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72" y="-697126"/>
            <a:ext cx="13893455" cy="6946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65" y="2712334"/>
            <a:ext cx="2194231" cy="116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12" y="2513319"/>
            <a:ext cx="1562912" cy="1562912"/>
          </a:xfrm>
          <a:prstGeom prst="rect">
            <a:avLst/>
          </a:prstGeom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6167870" y="3939989"/>
            <a:ext cx="1041537" cy="452332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Bloc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16"/>
          <p:cNvSpPr txBox="1">
            <a:spLocks/>
          </p:cNvSpPr>
          <p:nvPr/>
        </p:nvSpPr>
        <p:spPr>
          <a:xfrm>
            <a:off x="3769120" y="2877005"/>
            <a:ext cx="1121458" cy="452332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HTTP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05" y="2513318"/>
            <a:ext cx="1562912" cy="1562912"/>
          </a:xfrm>
          <a:prstGeom prst="rect">
            <a:avLst/>
          </a:prstGeom>
        </p:spPr>
      </p:pic>
      <p:sp>
        <p:nvSpPr>
          <p:cNvPr id="17" name="Title 16"/>
          <p:cNvSpPr txBox="1">
            <a:spLocks/>
          </p:cNvSpPr>
          <p:nvPr/>
        </p:nvSpPr>
        <p:spPr>
          <a:xfrm>
            <a:off x="7546311" y="3939989"/>
            <a:ext cx="1402792" cy="452332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Strato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09407" y="3426234"/>
            <a:ext cx="5383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747700" y="3389085"/>
            <a:ext cx="53831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80" y="3068203"/>
            <a:ext cx="1284037" cy="12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2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sumiramo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72" y="4739090"/>
            <a:ext cx="3857572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45" y="295274"/>
            <a:ext cx="3607916" cy="1605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41" y="3466091"/>
            <a:ext cx="4536504" cy="679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4" y="4939695"/>
            <a:ext cx="4925783" cy="811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67" y="4145334"/>
            <a:ext cx="2754765" cy="1473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14" y="5653219"/>
            <a:ext cx="3031431" cy="1289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1173288"/>
            <a:ext cx="2989560" cy="1687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66" y="1124650"/>
            <a:ext cx="3185099" cy="17539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4" y="1813930"/>
            <a:ext cx="3848902" cy="1133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9" y="3014008"/>
            <a:ext cx="2949790" cy="1609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30" y="2861129"/>
            <a:ext cx="3258095" cy="17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9565" y="400918"/>
            <a:ext cx="11889564" cy="917575"/>
          </a:xfrm>
        </p:spPr>
        <p:txBody>
          <a:bodyPr/>
          <a:lstStyle/>
          <a:p>
            <a:r>
              <a:rPr lang="en-US" dirty="0"/>
              <a:t>Evaluate Sessions</a:t>
            </a:r>
            <a:r>
              <a:rPr lang="bs-Latn-BA" dirty="0"/>
              <a:t> </a:t>
            </a:r>
            <a:r>
              <a:rPr lang="en-US" dirty="0"/>
              <a:t>&amp; Win the Prize</a:t>
            </a:r>
            <a:r>
              <a:rPr lang="bs-Latn-BA" dirty="0"/>
              <a:t>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ABBB53-4F27-49C7-8503-8FE5BCD9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42" y="1678126"/>
            <a:ext cx="2077259" cy="3115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716036-6F9E-48F1-9017-385635C2B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162" y="1662790"/>
            <a:ext cx="2222258" cy="3146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EA5F80-D61B-415D-A334-F796DA72A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81" y="1598966"/>
            <a:ext cx="2256276" cy="3193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C07BEF-234A-48D0-924B-AD467DAF2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219" y="1689589"/>
            <a:ext cx="2229818" cy="3146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325D96-834E-4F6A-8992-533EDAE58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2799" y="1662280"/>
            <a:ext cx="2246330" cy="31580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3667CF5-D73A-439F-A834-BB66379CB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0159" y="5207245"/>
            <a:ext cx="4628375" cy="12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9565" y="400918"/>
            <a:ext cx="11889564" cy="917575"/>
          </a:xfrm>
        </p:spPr>
        <p:txBody>
          <a:bodyPr/>
          <a:lstStyle/>
          <a:p>
            <a:r>
              <a:rPr lang="en-US" dirty="0"/>
              <a:t>GatherUp! Event Management Platform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4D4230-52A1-43B4-AD32-721B10A460CF}"/>
              </a:ext>
            </a:extLst>
          </p:cNvPr>
          <p:cNvSpPr txBox="1"/>
          <p:nvPr/>
        </p:nvSpPr>
        <p:spPr>
          <a:xfrm>
            <a:off x="169565" y="1318493"/>
            <a:ext cx="12039875" cy="259763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Focus on your event content instead of its organization.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Over 30 different features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Call for Speakers, Registrations, Ticketing, Agenda Builder, Built-in CRM and CMS, Session Evaluation, Mobile Apps for Attendees, Badge Maker, 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Clients that have placed their trust in us: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13F025-96E1-40BC-92A9-6ACEDE827B7C}"/>
              </a:ext>
            </a:extLst>
          </p:cNvPr>
          <p:cNvSpPr txBox="1"/>
          <p:nvPr/>
        </p:nvSpPr>
        <p:spPr>
          <a:xfrm>
            <a:off x="5473318" y="5657502"/>
            <a:ext cx="6790449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Share your feedback, ideas and interests with us!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bs-Latn-B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info@appimpact.ba</a:t>
            </a:r>
            <a:r>
              <a:rPr lang="bs-Latn-BA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BB39F4-B179-4360-85A0-5A81DE997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302" y="3919461"/>
            <a:ext cx="2288800" cy="1664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B68D18-B874-4285-952E-7B20CBF2F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996" y="4474594"/>
            <a:ext cx="2394444" cy="1109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49C91E-2814-4EE2-B606-9EDC4CEC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226" y="4387580"/>
            <a:ext cx="2244444" cy="1283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9D34C0D-7685-4FD4-B1E7-86690E09A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88" y="4308916"/>
            <a:ext cx="2958540" cy="1362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E88ECEB-890C-4030-BD6F-E0FB392C42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628" y="4208544"/>
            <a:ext cx="2067087" cy="14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949" y="3325605"/>
            <a:ext cx="4892040" cy="849463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3619452"/>
          </a:xfrm>
        </p:spPr>
        <p:txBody>
          <a:bodyPr/>
          <a:lstStyle/>
          <a:p>
            <a:r>
              <a:rPr lang="en-US" dirty="0" err="1" smtClean="0"/>
              <a:t>Predavanje</a:t>
            </a:r>
            <a:r>
              <a:rPr lang="en-US" dirty="0" smtClean="0"/>
              <a:t> </a:t>
            </a:r>
            <a:r>
              <a:rPr lang="en-US" dirty="0" err="1" smtClean="0"/>
              <a:t>namijenjeno</a:t>
            </a:r>
            <a:r>
              <a:rPr lang="en-US" dirty="0" smtClean="0"/>
              <a:t> </a:t>
            </a:r>
            <a:r>
              <a:rPr lang="en-US" dirty="0" err="1" smtClean="0"/>
              <a:t>apsolutnim</a:t>
            </a:r>
            <a:r>
              <a:rPr lang="en-US" dirty="0" smtClean="0"/>
              <a:t> </a:t>
            </a:r>
            <a:r>
              <a:rPr lang="en-US" dirty="0" err="1" smtClean="0"/>
              <a:t>početnicima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polju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-a</a:t>
            </a:r>
          </a:p>
          <a:p>
            <a:r>
              <a:rPr lang="en-US" dirty="0" err="1" smtClean="0"/>
              <a:t>Osnove</a:t>
            </a:r>
            <a:r>
              <a:rPr lang="en-US" dirty="0" smtClean="0"/>
              <a:t> </a:t>
            </a:r>
            <a:r>
              <a:rPr lang="en-US" dirty="0" err="1" smtClean="0"/>
              <a:t>funkcionisanja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-a</a:t>
            </a:r>
          </a:p>
          <a:p>
            <a:r>
              <a:rPr lang="en-US" dirty="0" err="1" smtClean="0"/>
              <a:t>Primjeri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pogodnih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upotrebu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-a</a:t>
            </a:r>
          </a:p>
          <a:p>
            <a:r>
              <a:rPr lang="en-US" dirty="0" err="1" smtClean="0"/>
              <a:t>Osnove</a:t>
            </a:r>
            <a:r>
              <a:rPr lang="en-US" dirty="0" smtClean="0"/>
              <a:t> </a:t>
            </a:r>
            <a:r>
              <a:rPr lang="en-US" dirty="0" err="1" smtClean="0"/>
              <a:t>programiranja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r>
              <a:rPr lang="en-US" dirty="0" err="1" smtClean="0"/>
              <a:t>logike</a:t>
            </a:r>
            <a:endParaRPr lang="en-US" dirty="0" smtClean="0"/>
          </a:p>
          <a:p>
            <a:r>
              <a:rPr lang="en-US" dirty="0" err="1" smtClean="0"/>
              <a:t>Olakšanja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pogodnosti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donosi</a:t>
            </a:r>
            <a:r>
              <a:rPr lang="en-US" dirty="0" smtClean="0"/>
              <a:t> Azure BaaS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predavanja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50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93701" y="2777182"/>
            <a:ext cx="4248472" cy="1152128"/>
          </a:xfrm>
        </p:spPr>
        <p:txBody>
          <a:bodyPr/>
          <a:lstStyle/>
          <a:p>
            <a:r>
              <a:rPr lang="en-US" sz="6600" dirty="0" smtClean="0"/>
              <a:t>Problem?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53372" y="0"/>
            <a:ext cx="6506270" cy="6994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66" y="1058521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5" y="608095"/>
            <a:ext cx="1584176" cy="1584176"/>
          </a:xfrm>
          <a:prstGeom prst="rect">
            <a:avLst/>
          </a:prstGeom>
        </p:spPr>
      </p:pic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708207" y="1815103"/>
            <a:ext cx="1268857" cy="430496"/>
          </a:xfrm>
        </p:spPr>
        <p:txBody>
          <a:bodyPr/>
          <a:lstStyle/>
          <a:p>
            <a:r>
              <a:rPr lang="en-US" sz="2400" dirty="0" err="1" smtClean="0"/>
              <a:t>Entitet</a:t>
            </a:r>
            <a:r>
              <a:rPr lang="en-US" sz="2400" dirty="0" smtClean="0"/>
              <a:t> A</a:t>
            </a:r>
            <a:endParaRPr lang="en-US" sz="2400" dirty="0"/>
          </a:p>
        </p:txBody>
      </p:sp>
      <p:cxnSp>
        <p:nvCxnSpPr>
          <p:cNvPr id="17" name="Straight Arrow Connector 16"/>
          <p:cNvCxnSpPr>
            <a:stCxn id="24" idx="3"/>
          </p:cNvCxnSpPr>
          <p:nvPr/>
        </p:nvCxnSpPr>
        <p:spPr>
          <a:xfrm>
            <a:off x="1977065" y="1193006"/>
            <a:ext cx="2964720" cy="17554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6896066" y="1449578"/>
            <a:ext cx="1566174" cy="6480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r>
              <a:rPr lang="en-US" sz="2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C</a:t>
            </a:r>
            <a:endParaRPr lang="en-GB" sz="24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707594" y="1449578"/>
            <a:ext cx="1566174" cy="648072"/>
          </a:xfrm>
          <a:prstGeom prst="round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r>
              <a:rPr lang="en-US" sz="2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G</a:t>
            </a:r>
            <a:endParaRPr lang="en-GB" sz="24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0" name="Straight Arrow Connector 19"/>
          <p:cNvCxnSpPr>
            <a:stCxn id="30" idx="3"/>
          </p:cNvCxnSpPr>
          <p:nvPr/>
        </p:nvCxnSpPr>
        <p:spPr>
          <a:xfrm flipV="1">
            <a:off x="1980162" y="3600149"/>
            <a:ext cx="2856448" cy="16490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6896066" y="696487"/>
            <a:ext cx="1566174" cy="6480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</a:t>
            </a:r>
            <a:r>
              <a:rPr lang="en-US" sz="2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</a:t>
            </a:r>
            <a:endParaRPr lang="en-GB" sz="24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541284"/>
            <a:ext cx="1303444" cy="13034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2565466"/>
            <a:ext cx="1303445" cy="13112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53" y="4409612"/>
            <a:ext cx="1687810" cy="1566224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44" idx="0"/>
          </p:cNvCxnSpPr>
          <p:nvPr/>
        </p:nvCxnSpPr>
        <p:spPr>
          <a:xfrm flipV="1">
            <a:off x="3935328" y="3935395"/>
            <a:ext cx="1006457" cy="718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8707594" y="696487"/>
            <a:ext cx="1566174" cy="648072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</a:t>
            </a:r>
            <a:r>
              <a:rPr lang="en-US" sz="2400" b="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-&gt; </a:t>
            </a:r>
            <a:r>
              <a:rPr lang="en-US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</a:t>
            </a:r>
            <a:endParaRPr lang="en-GB" sz="2400" b="1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2" name="Straight Arrow Connector 31"/>
          <p:cNvCxnSpPr>
            <a:stCxn id="48" idx="0"/>
          </p:cNvCxnSpPr>
          <p:nvPr/>
        </p:nvCxnSpPr>
        <p:spPr>
          <a:xfrm flipH="1" flipV="1">
            <a:off x="6450315" y="3935395"/>
            <a:ext cx="1211546" cy="718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6"/>
          <p:cNvSpPr txBox="1">
            <a:spLocks/>
          </p:cNvSpPr>
          <p:nvPr/>
        </p:nvSpPr>
        <p:spPr>
          <a:xfrm>
            <a:off x="708208" y="3842737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B</a:t>
            </a:r>
            <a:endParaRPr lang="en-GB" sz="2400" dirty="0"/>
          </a:p>
        </p:txBody>
      </p:sp>
      <p:sp>
        <p:nvSpPr>
          <p:cNvPr id="29" name="Title 16"/>
          <p:cNvSpPr txBox="1">
            <a:spLocks/>
          </p:cNvSpPr>
          <p:nvPr/>
        </p:nvSpPr>
        <p:spPr>
          <a:xfrm>
            <a:off x="711304" y="5871250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C</a:t>
            </a:r>
            <a:endParaRPr lang="en-GB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8" y="4597431"/>
            <a:ext cx="1303444" cy="1303444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25" idx="3"/>
          </p:cNvCxnSpPr>
          <p:nvPr/>
        </p:nvCxnSpPr>
        <p:spPr>
          <a:xfrm>
            <a:off x="1977066" y="3221080"/>
            <a:ext cx="2859544" cy="63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03" y="2752160"/>
            <a:ext cx="1481653" cy="11853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05" y="4653885"/>
            <a:ext cx="1303445" cy="1311228"/>
          </a:xfrm>
          <a:prstGeom prst="rect">
            <a:avLst/>
          </a:prstGeom>
        </p:spPr>
      </p:pic>
      <p:sp>
        <p:nvSpPr>
          <p:cNvPr id="45" name="Title 16"/>
          <p:cNvSpPr txBox="1">
            <a:spLocks/>
          </p:cNvSpPr>
          <p:nvPr/>
        </p:nvSpPr>
        <p:spPr>
          <a:xfrm>
            <a:off x="3318192" y="5931156"/>
            <a:ext cx="1303443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D</a:t>
            </a:r>
            <a:endParaRPr lang="en-GB" sz="2400" dirty="0"/>
          </a:p>
        </p:txBody>
      </p:sp>
      <p:sp>
        <p:nvSpPr>
          <p:cNvPr id="46" name="Title 16"/>
          <p:cNvSpPr txBox="1">
            <a:spLocks/>
          </p:cNvSpPr>
          <p:nvPr/>
        </p:nvSpPr>
        <p:spPr>
          <a:xfrm>
            <a:off x="5181458" y="5941621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E</a:t>
            </a:r>
            <a:endParaRPr lang="en-GB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72" y="4667802"/>
            <a:ext cx="1303444" cy="13034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38" y="4653885"/>
            <a:ext cx="1303445" cy="1311228"/>
          </a:xfrm>
          <a:prstGeom prst="rect">
            <a:avLst/>
          </a:prstGeom>
        </p:spPr>
      </p:pic>
      <p:sp>
        <p:nvSpPr>
          <p:cNvPr id="49" name="Title 16"/>
          <p:cNvSpPr txBox="1">
            <a:spLocks/>
          </p:cNvSpPr>
          <p:nvPr/>
        </p:nvSpPr>
        <p:spPr>
          <a:xfrm>
            <a:off x="7044725" y="5931156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F</a:t>
            </a:r>
            <a:endParaRPr lang="en-GB" sz="2400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733873" y="4057985"/>
            <a:ext cx="0" cy="437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" idx="0"/>
            <a:endCxn id="4" idx="2"/>
          </p:cNvCxnSpPr>
          <p:nvPr/>
        </p:nvCxnSpPr>
        <p:spPr>
          <a:xfrm flipH="1" flipV="1">
            <a:off x="5733873" y="2192271"/>
            <a:ext cx="10557" cy="55988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652249" y="3642884"/>
            <a:ext cx="3022373" cy="12903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5934159" y="2185312"/>
            <a:ext cx="10557" cy="55988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6"/>
          <p:cNvSpPr txBox="1">
            <a:spLocks/>
          </p:cNvSpPr>
          <p:nvPr/>
        </p:nvSpPr>
        <p:spPr>
          <a:xfrm>
            <a:off x="9500129" y="5990146"/>
            <a:ext cx="1268857" cy="4304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GB" sz="2400" dirty="0" err="1" smtClean="0"/>
              <a:t>Entitet</a:t>
            </a:r>
            <a:r>
              <a:rPr lang="en-GB" sz="2400" dirty="0" smtClean="0"/>
              <a:t> G</a:t>
            </a:r>
            <a:endParaRPr lang="en-GB" sz="24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99" y="189897"/>
            <a:ext cx="3842737" cy="384273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4" y="380070"/>
            <a:ext cx="999444" cy="99944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1" y="2345377"/>
            <a:ext cx="999444" cy="9994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7" y="4337892"/>
            <a:ext cx="999444" cy="9994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74" y="4382539"/>
            <a:ext cx="999444" cy="99944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98" y="4329377"/>
            <a:ext cx="999444" cy="99944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38" y="4362589"/>
            <a:ext cx="999444" cy="9994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09" y="4105840"/>
            <a:ext cx="1231496" cy="12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3" grpId="0" animBg="1"/>
      <p:bldP spid="31" grpId="0" animBg="1"/>
      <p:bldP spid="22" grpId="0"/>
      <p:bldP spid="29" grpId="0"/>
      <p:bldP spid="45" grpId="0"/>
      <p:bldP spid="46" grpId="0"/>
      <p:bldP spid="49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509">
            <a:off x="437136" y="534040"/>
            <a:ext cx="5405883" cy="368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498">
            <a:off x="4155871" y="999988"/>
            <a:ext cx="7801548" cy="4000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835">
            <a:off x="1262423" y="2286993"/>
            <a:ext cx="7706277" cy="44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4639" y="1337022"/>
            <a:ext cx="11887200" cy="3120854"/>
          </a:xfrm>
        </p:spPr>
        <p:txBody>
          <a:bodyPr/>
          <a:lstStyle/>
          <a:p>
            <a:r>
              <a:rPr lang="en-US" dirty="0" err="1" smtClean="0"/>
              <a:t>Centralizovana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– problem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upada</a:t>
            </a:r>
            <a:r>
              <a:rPr lang="en-US" dirty="0" smtClean="0"/>
              <a:t> </a:t>
            </a:r>
            <a:r>
              <a:rPr lang="en-US" dirty="0" err="1" smtClean="0"/>
              <a:t>hakera</a:t>
            </a:r>
            <a:endParaRPr lang="en-US" dirty="0" smtClean="0"/>
          </a:p>
          <a:p>
            <a:r>
              <a:rPr lang="en-US" dirty="0" err="1" smtClean="0"/>
              <a:t>Jedinstvena</a:t>
            </a:r>
            <a:r>
              <a:rPr lang="en-US" dirty="0" smtClean="0"/>
              <a:t> </a:t>
            </a:r>
            <a:r>
              <a:rPr lang="en-US" dirty="0" err="1" smtClean="0"/>
              <a:t>tačka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endParaRPr lang="en-US" dirty="0" smtClean="0"/>
          </a:p>
          <a:p>
            <a:r>
              <a:rPr lang="en-US" dirty="0" err="1"/>
              <a:t>Replikacije</a:t>
            </a:r>
            <a:r>
              <a:rPr lang="en-US" dirty="0"/>
              <a:t>, backup, </a:t>
            </a:r>
            <a:r>
              <a:rPr lang="en-US" dirty="0" err="1"/>
              <a:t>oporavak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trošak</a:t>
            </a:r>
            <a:endParaRPr lang="en-US" dirty="0" smtClean="0"/>
          </a:p>
          <a:p>
            <a:r>
              <a:rPr lang="en-US" dirty="0" smtClean="0"/>
              <a:t>Problem </a:t>
            </a:r>
            <a:r>
              <a:rPr lang="en-US" dirty="0" err="1" smtClean="0"/>
              <a:t>povjerenja</a:t>
            </a:r>
            <a:r>
              <a:rPr lang="en-US" dirty="0" smtClean="0"/>
              <a:t>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entitetima</a:t>
            </a:r>
            <a:endParaRPr lang="en-US" dirty="0" smtClean="0"/>
          </a:p>
          <a:p>
            <a:r>
              <a:rPr lang="en-US" dirty="0" err="1" smtClean="0"/>
              <a:t>Posrednik</a:t>
            </a:r>
            <a:r>
              <a:rPr lang="en-US" dirty="0" smtClean="0"/>
              <a:t> (</a:t>
            </a:r>
            <a:r>
              <a:rPr lang="en-US" dirty="0" err="1" smtClean="0"/>
              <a:t>treće</a:t>
            </a:r>
            <a:r>
              <a:rPr lang="en-US" dirty="0" smtClean="0"/>
              <a:t> lice) – </a:t>
            </a:r>
            <a:r>
              <a:rPr lang="en-US" dirty="0" err="1" smtClean="0"/>
              <a:t>trošak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Problemi</a:t>
            </a:r>
            <a:r>
              <a:rPr lang="en-US" dirty="0"/>
              <a:t/>
            </a:r>
            <a:br>
              <a:rPr lang="en-US" dirty="0"/>
            </a:br>
            <a:endParaRPr lang="en-US" sz="4000" dirty="0">
              <a:gradFill>
                <a:gsLst>
                  <a:gs pos="21538">
                    <a:schemeClr val="tx1"/>
                  </a:gs>
                  <a:gs pos="33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237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2.potx" id="{B944339A-53D9-4B08-9DEE-9C9280C8A2CF}" vid="{AF574AC0-5464-4A71-BEA8-6A4D93F7C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0841A-A209-44E7-824E-9DDB4DE0D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30a2e83-186a-4a0f-ab27-bee8a8096ab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16-9_Business_BLUE_2017_22</Template>
  <TotalTime>20727</TotalTime>
  <Words>2235</Words>
  <Application>Microsoft Office PowerPoint</Application>
  <PresentationFormat>Custom</PresentationFormat>
  <Paragraphs>333</Paragraphs>
  <Slides>48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Segoe UI</vt:lpstr>
      <vt:lpstr>Segoe UI Light</vt:lpstr>
      <vt:lpstr>Segoe UI Semilight</vt:lpstr>
      <vt:lpstr>Wingdings</vt:lpstr>
      <vt:lpstr>WHITE TEMPLATE</vt:lpstr>
      <vt:lpstr>Blockchain: kako funkcioniše i zašto je tako važan  </vt:lpstr>
      <vt:lpstr>PowerPoint Presentation</vt:lpstr>
      <vt:lpstr>O meni </vt:lpstr>
      <vt:lpstr>Ciljevi</vt:lpstr>
      <vt:lpstr>Ciljevi predavanja </vt:lpstr>
      <vt:lpstr>Problem?</vt:lpstr>
      <vt:lpstr>Entitet A</vt:lpstr>
      <vt:lpstr>PowerPoint Presentation</vt:lpstr>
      <vt:lpstr>Problemi </vt:lpstr>
      <vt:lpstr>Rješenje</vt:lpstr>
      <vt:lpstr>Entitet A</vt:lpstr>
      <vt:lpstr>Distributed ledger – prednosti: </vt:lpstr>
      <vt:lpstr>Nedostaci? Naravno, uvijek ih ima </vt:lpstr>
      <vt:lpstr>Kako je ovo moguće?</vt:lpstr>
      <vt:lpstr>Heširanje (hashing)</vt:lpstr>
      <vt:lpstr>Heširanje SHA-256 algoritmom</vt:lpstr>
      <vt:lpstr>Snaga heširanja </vt:lpstr>
      <vt:lpstr>PowerPoint Presentation</vt:lpstr>
      <vt:lpstr>Entitet A</vt:lpstr>
      <vt:lpstr>Još ponešto </vt:lpstr>
      <vt:lpstr>Public blockchain </vt:lpstr>
      <vt:lpstr>Da li je blockchain uvijek dobar izbor?</vt:lpstr>
      <vt:lpstr>Pitanja na koja trebamo odgovoriti </vt:lpstr>
      <vt:lpstr>PowerPoint Presentation</vt:lpstr>
      <vt:lpstr>PowerPoint Presentation</vt:lpstr>
      <vt:lpstr>Gdje se ovo uklapa u naše sisteme?</vt:lpstr>
      <vt:lpstr>PowerPoint Presentation</vt:lpstr>
      <vt:lpstr>PowerPoint Presentation</vt:lpstr>
      <vt:lpstr>PowerPoint Presentation</vt:lpstr>
      <vt:lpstr>On-chain </vt:lpstr>
      <vt:lpstr>Kako programiramo blockchain logiku?</vt:lpstr>
      <vt:lpstr>Moramo li blockchain praviti od nule? </vt:lpstr>
      <vt:lpstr>PowerPoint Presentation</vt:lpstr>
      <vt:lpstr>PowerPoint Presentation</vt:lpstr>
      <vt:lpstr>Smart Contract </vt:lpstr>
      <vt:lpstr>Solidity </vt:lpstr>
      <vt:lpstr>Moramo biti oprezni </vt:lpstr>
      <vt:lpstr>Kako nam Azure olakšava cijelu stvar?</vt:lpstr>
      <vt:lpstr>PowerPoint Presentation</vt:lpstr>
      <vt:lpstr>Kako nam Azure pomaže </vt:lpstr>
      <vt:lpstr>Demo</vt:lpstr>
      <vt:lpstr>BlockApps Strato </vt:lpstr>
      <vt:lpstr>PowerPoint Presentation</vt:lpstr>
      <vt:lpstr>Video</vt:lpstr>
      <vt:lpstr>Da sumiramo </vt:lpstr>
      <vt:lpstr>Evaluate Sessions &amp; Win the Prizes</vt:lpstr>
      <vt:lpstr>GatherUp! Event Management Platform</vt:lpstr>
      <vt:lpstr>Hvala Vam!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brand template</dc:title>
  <dc:subject>&lt;Speech title here&gt;</dc:subject>
  <dc:creator>Elena Kovacevic (Trenkwalder Kadrovske Usluge)</dc:creator>
  <cp:keywords/>
  <dc:description>Template: _x000d_
Formatting: _x000d_
Audience Type:</dc:description>
  <cp:lastModifiedBy>emin sehic</cp:lastModifiedBy>
  <cp:revision>239</cp:revision>
  <dcterms:created xsi:type="dcterms:W3CDTF">2017-03-20T13:40:49Z</dcterms:created>
  <dcterms:modified xsi:type="dcterms:W3CDTF">2018-04-20T06:41:06Z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Owner">
    <vt:lpwstr>a-eniss@microsoft.com</vt:lpwstr>
  </property>
  <property fmtid="{D5CDD505-2E9C-101B-9397-08002B2CF9AE}" pid="14" name="MSIP_Label_f42aa342-8706-4288-bd11-ebb85995028c_SetDate">
    <vt:lpwstr>2018-04-10T06:17:27.3234266Z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Application">
    <vt:lpwstr>Microsoft Azure Information Protection</vt:lpwstr>
  </property>
  <property fmtid="{D5CDD505-2E9C-101B-9397-08002B2CF9AE}" pid="17" name="MSIP_Label_f42aa342-8706-4288-bd11-ebb85995028c_Extended_MSFT_Method">
    <vt:lpwstr>Automatic</vt:lpwstr>
  </property>
  <property fmtid="{D5CDD505-2E9C-101B-9397-08002B2CF9AE}" pid="18" name="Sensitivity">
    <vt:lpwstr>General</vt:lpwstr>
  </property>
</Properties>
</file>