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6" r:id="rId5"/>
    <p:sldId id="284" r:id="rId6"/>
    <p:sldId id="257" r:id="rId7"/>
    <p:sldId id="258" r:id="rId8"/>
    <p:sldId id="264" r:id="rId9"/>
    <p:sldId id="265" r:id="rId10"/>
    <p:sldId id="267" r:id="rId11"/>
    <p:sldId id="268" r:id="rId12"/>
    <p:sldId id="269" r:id="rId13"/>
    <p:sldId id="270" r:id="rId14"/>
    <p:sldId id="285" r:id="rId15"/>
    <p:sldId id="286" r:id="rId16"/>
    <p:sldId id="271" r:id="rId17"/>
    <p:sldId id="272" r:id="rId18"/>
    <p:sldId id="273" r:id="rId19"/>
    <p:sldId id="274" r:id="rId20"/>
    <p:sldId id="275" r:id="rId21"/>
    <p:sldId id="283" r:id="rId22"/>
    <p:sldId id="293" r:id="rId23"/>
    <p:sldId id="288" r:id="rId24"/>
    <p:sldId id="289" r:id="rId25"/>
    <p:sldId id="290" r:id="rId26"/>
    <p:sldId id="276" r:id="rId27"/>
    <p:sldId id="287" r:id="rId28"/>
    <p:sldId id="291" r:id="rId29"/>
    <p:sldId id="295" r:id="rId30"/>
    <p:sldId id="278" r:id="rId31"/>
    <p:sldId id="279" r:id="rId32"/>
    <p:sldId id="280" r:id="rId33"/>
    <p:sldId id="281" r:id="rId34"/>
    <p:sldId id="294" r:id="rId35"/>
    <p:sldId id="282" r:id="rId36"/>
    <p:sldId id="277" r:id="rId37"/>
    <p:sldId id="292" r:id="rId38"/>
    <p:sldId id="263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0" autoAdjust="0"/>
    <p:restoredTop sz="94660"/>
  </p:normalViewPr>
  <p:slideViewPr>
    <p:cSldViewPr>
      <p:cViewPr varScale="1">
        <p:scale>
          <a:sx n="128" d="100"/>
          <a:sy n="128" d="100"/>
        </p:scale>
        <p:origin x="87" y="8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9433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Igor </a:t>
            </a:r>
            <a:r>
              <a:rPr lang="sr-Latn-R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Đerman</a:t>
            </a:r>
            <a:endParaRPr lang="en-US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40753"/>
            <a:ext cx="495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Encryption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all blocks are encrypted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some Blockchains are public, some are private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1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63754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Consensus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ensures that the next block in a blockchain is the one and only version of the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many Consensus mechanisms, each with pros and 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can be unique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Proof Of Work, Proof Of Stake, Proof-of-authority …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9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8115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Smart Contracts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Provides business logic layer prior to block submission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9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28750"/>
            <a:ext cx="502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shared ledger technology allowing any  participant in the business network to see the system of record (ledger)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 ensuring appropriate visibility; transactions are</a:t>
            </a:r>
            <a:br>
              <a:rPr lang="en-GB" dirty="0">
                <a:solidFill>
                  <a:srgbClr val="2B3990"/>
                </a:solidFill>
              </a:rPr>
            </a:br>
            <a:r>
              <a:rPr lang="en-GB" dirty="0">
                <a:solidFill>
                  <a:srgbClr val="2B3990"/>
                </a:solidFill>
              </a:rPr>
              <a:t> secure, authenticated  &amp; verifiable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 all parties agree to network verified transaction 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1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2875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</a:rPr>
              <a:t>Frameworks?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8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2875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</a:rPr>
              <a:t>Frameworks?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D1C67-B399-402A-A7EC-25A881909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3" y="1238250"/>
            <a:ext cx="4800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5029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Hyperledger</a:t>
            </a:r>
          </a:p>
          <a:p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product of The Linux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 create a blockchain specifically for the</a:t>
            </a:r>
            <a:br>
              <a:rPr lang="en-GB" dirty="0">
                <a:solidFill>
                  <a:srgbClr val="2B3990"/>
                </a:solidFill>
              </a:rPr>
            </a:br>
            <a:r>
              <a:rPr lang="en-GB" dirty="0">
                <a:solidFill>
                  <a:srgbClr val="2B3990"/>
                </a:solidFill>
              </a:rPr>
              <a:t> enterprise community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0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ADE8273-C191-4AB4-9026-A17A858DB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56" y="1185029"/>
            <a:ext cx="4800600" cy="2357438"/>
          </a:xfrm>
        </p:spPr>
      </p:pic>
    </p:spTree>
    <p:extLst>
      <p:ext uri="{BB962C8B-B14F-4D97-AF65-F5344CB8AC3E}">
        <p14:creationId xmlns:p14="http://schemas.microsoft.com/office/powerpoint/2010/main" val="163335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885741-AD14-4127-B5DE-A17C1140A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081" r="21312"/>
          <a:stretch/>
        </p:blipFill>
        <p:spPr>
          <a:xfrm>
            <a:off x="414188" y="874712"/>
            <a:ext cx="4277023" cy="3394075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649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357AB5D-A45C-40C4-96CA-3F30D6068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" y="1238250"/>
            <a:ext cx="4724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</a:rPr>
              <a:t>Composer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</a:rPr>
              <a:t>Explorer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6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HYPERLEDGER FABRIC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5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permissioned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pluggable consensus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smart contracts authored in general-purpose programming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</a:rPr>
              <a:t>low </a:t>
            </a:r>
            <a:r>
              <a:rPr lang="bs-Latn-BA" sz="2200" dirty="0">
                <a:solidFill>
                  <a:srgbClr val="2B3990"/>
                </a:solidFill>
              </a:rPr>
              <a:t>latency</a:t>
            </a:r>
            <a:endParaRPr lang="en-GB" sz="2200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</a:rPr>
              <a:t>private channels 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8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09750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Members</a:t>
            </a:r>
          </a:p>
          <a:p>
            <a:pPr marL="457200" indent="-457200">
              <a:buAutoNum type="arabicPeriod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cs typeface="Segoe UI" pitchFamily="34" charset="0"/>
              </a:rPr>
              <a:t>Peers (configured with cryptographic materials)</a:t>
            </a:r>
          </a:p>
          <a:p>
            <a:pPr marL="457200" indent="-457200">
              <a:buAutoNum type="arabicPeriod"/>
            </a:pPr>
            <a:r>
              <a:rPr lang="en-GB" sz="2200" dirty="0">
                <a:solidFill>
                  <a:srgbClr val="2B3990"/>
                </a:solidFill>
              </a:rPr>
              <a:t>Peers receives transaction invocation requests from the clients via REST or SDK</a:t>
            </a:r>
          </a:p>
          <a:p>
            <a:pPr marL="457200" indent="-457200">
              <a:buAutoNum type="arabicPeriod"/>
            </a:pPr>
            <a:r>
              <a:rPr lang="en-GB" sz="2200" dirty="0" err="1">
                <a:solidFill>
                  <a:srgbClr val="2B3990"/>
                </a:solidFill>
              </a:rPr>
              <a:t>Chaincode</a:t>
            </a:r>
            <a:r>
              <a:rPr lang="en-GB" sz="2200" dirty="0">
                <a:solidFill>
                  <a:srgbClr val="2B3990"/>
                </a:solidFill>
              </a:rPr>
              <a:t> installed in peers causes to initiate transaction invocation request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5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Endorser peer</a:t>
            </a: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(Endorsing policy)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Anchor peer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Orderer peer</a:t>
            </a: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(Solo, Kafka)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4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Endorser peer</a:t>
            </a: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(Endorsing policy)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Anchor peer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Orderer peer</a:t>
            </a: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(Solo, Kafka)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7A0D9-CD7D-4B15-A1AF-6D01A268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28675"/>
            <a:ext cx="4724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1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HYPERLEDGER FABRIC on Azure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5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</a:t>
            </a:r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pdated template for Hyperledger Fabric 1.3</a:t>
            </a:r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announced support for this popular offering through the Azure Marketplace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Solo, </a:t>
            </a:r>
            <a:r>
              <a:rPr lang="en-GB" sz="22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kafka</a:t>
            </a:r>
            <a:endParaRPr lang="en-GB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DB (Level, Couch)</a:t>
            </a:r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43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D56FFA-6E48-4DEE-8F70-3A85BDE6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66750"/>
            <a:ext cx="4166699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95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Building Hyperledger on Azure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419F-3A8B-47DE-8F22-D0D461CF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8150"/>
            <a:ext cx="464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2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F26C7-5A2F-42FC-8816-D8D775AA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5750"/>
            <a:ext cx="4648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0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E577A-FCE1-4679-94E9-2FC1AF04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4350"/>
            <a:ext cx="426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94211-280C-4E76-A653-63637A9B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5750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5AFC30-6A02-450C-B9BC-B43ECCAA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5750"/>
            <a:ext cx="2362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14AA2-340C-4F8B-BBC1-CC82BCCF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8150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25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is next?</a:t>
            </a:r>
          </a:p>
          <a:p>
            <a:endParaRPr lang="en-GB" sz="220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endParaRPr lang="bs-Latn-BA" sz="220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B926C-0E5D-48B9-9232-2D88E55A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43150"/>
            <a:ext cx="4495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5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8595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endParaRPr lang="en-GB" sz="2200" dirty="0">
              <a:solidFill>
                <a:srgbClr val="2B3990"/>
              </a:solidFill>
              <a:latin typeface="Segoe UI" pitchFamily="34" charset="0"/>
              <a:cs typeface="Segoe UI" pitchFamily="34" charset="0"/>
            </a:endParaRP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3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71550"/>
            <a:ext cx="3352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3990"/>
                </a:solidFill>
              </a:rPr>
              <a:t>Agenda</a:t>
            </a:r>
          </a:p>
          <a:p>
            <a:endParaRPr lang="en-GB" sz="2400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Blockchain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Hyperledger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Azure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Conclusion</a:t>
            </a:r>
          </a:p>
          <a:p>
            <a:endParaRPr lang="bs-Latn-BA" sz="2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71550"/>
            <a:ext cx="4648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3990"/>
                </a:solidFill>
              </a:rPr>
              <a:t>Blockchain</a:t>
            </a:r>
          </a:p>
          <a:p>
            <a:endParaRPr lang="en-GB" sz="2400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growing list of records, called blocks, which are linked using 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programmed to record not just financial transactions but virtually everything of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s-Latn-BA" sz="24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0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B3990"/>
                </a:solidFill>
              </a:rPr>
              <a:t>Concepts?</a:t>
            </a:r>
          </a:p>
          <a:p>
            <a:endParaRPr lang="en-GB" sz="2400" dirty="0">
              <a:solidFill>
                <a:srgbClr val="2B39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Transactions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Immutable ledgers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Decentralized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Encryption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Consensus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3990"/>
                </a:solidFill>
              </a:rPr>
              <a:t>Smart Contracts (</a:t>
            </a:r>
            <a:r>
              <a:rPr lang="en-GB" sz="2400" dirty="0" err="1">
                <a:solidFill>
                  <a:srgbClr val="2B3990"/>
                </a:solidFill>
              </a:rPr>
              <a:t>Chaincode</a:t>
            </a:r>
            <a:r>
              <a:rPr lang="en-GB" sz="2400" dirty="0">
                <a:solidFill>
                  <a:srgbClr val="2B3990"/>
                </a:solidFill>
              </a:rPr>
              <a:t>)</a:t>
            </a:r>
          </a:p>
          <a:p>
            <a:endParaRPr lang="en-GB" sz="2400" dirty="0">
              <a:solidFill>
                <a:srgbClr val="2B399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historical archive of decisions and actions taken atomic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use cases: audits, distribution, personal identifications …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0975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Immutable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the transaction is, immutable, or indelible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write and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error would be resolved with another entry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3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57350"/>
            <a:ext cx="495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Decentralized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Decentralized peer to peer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B3990"/>
                </a:solidFill>
              </a:rPr>
              <a:t>Each node has a copy of the ledger</a:t>
            </a:r>
          </a:p>
          <a:p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8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334</Words>
  <Application>Microsoft Office PowerPoint</Application>
  <PresentationFormat>On-screen Show (16:9)</PresentationFormat>
  <Paragraphs>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Djerman</dc:creator>
  <cp:lastModifiedBy>Igor Djerman</cp:lastModifiedBy>
  <cp:revision>28</cp:revision>
  <dcterms:created xsi:type="dcterms:W3CDTF">2019-03-24T07:55:40Z</dcterms:created>
  <dcterms:modified xsi:type="dcterms:W3CDTF">2019-03-28T21:33:42Z</dcterms:modified>
</cp:coreProperties>
</file>